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8"/>
  </p:normalViewPr>
  <p:slideViewPr>
    <p:cSldViewPr snapToGrid="0" snapToObjects="1">
      <p:cViewPr varScale="1">
        <p:scale>
          <a:sx n="121" d="100"/>
          <a:sy n="121" d="100"/>
        </p:scale>
        <p:origin x="20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D98A18B-413F-4342-A261-6E5B4325E553}" type="doc">
      <dgm:prSet loTypeId="urn:microsoft.com/office/officeart/2005/8/layout/vList2" loCatId="list" qsTypeId="urn:microsoft.com/office/officeart/2005/8/quickstyle/simple3" qsCatId="simple" csTypeId="urn:microsoft.com/office/officeart/2005/8/colors/colorful2" csCatId="colorful" phldr="1"/>
      <dgm:spPr/>
      <dgm:t>
        <a:bodyPr/>
        <a:lstStyle/>
        <a:p>
          <a:endParaRPr lang="en-US"/>
        </a:p>
      </dgm:t>
    </dgm:pt>
    <dgm:pt modelId="{5539908A-7078-48E1-8778-B8A8804B7999}">
      <dgm:prSet/>
      <dgm:spPr/>
      <dgm:t>
        <a:bodyPr/>
        <a:lstStyle/>
        <a:p>
          <a:r>
            <a:rPr lang="en-US" dirty="0"/>
            <a:t>We assume that the attributes together would give out the correct result for classification</a:t>
          </a:r>
        </a:p>
      </dgm:t>
    </dgm:pt>
    <dgm:pt modelId="{CA15EBB2-2511-4EC2-8EB6-3B4952FD1F7A}" type="parTrans" cxnId="{056355E7-D649-4A04-B1B4-027DB97FFDB3}">
      <dgm:prSet/>
      <dgm:spPr/>
      <dgm:t>
        <a:bodyPr/>
        <a:lstStyle/>
        <a:p>
          <a:endParaRPr lang="en-US"/>
        </a:p>
      </dgm:t>
    </dgm:pt>
    <dgm:pt modelId="{4E5C3C3D-85AC-41B1-9E6B-D7622CBD222D}" type="sibTrans" cxnId="{056355E7-D649-4A04-B1B4-027DB97FFDB3}">
      <dgm:prSet/>
      <dgm:spPr/>
      <dgm:t>
        <a:bodyPr/>
        <a:lstStyle/>
        <a:p>
          <a:endParaRPr lang="en-US"/>
        </a:p>
      </dgm:t>
    </dgm:pt>
    <dgm:pt modelId="{BCBAB3A8-580C-4F84-9D3E-BA3D41E06821}">
      <dgm:prSet/>
      <dgm:spPr/>
      <dgm:t>
        <a:bodyPr/>
        <a:lstStyle/>
        <a:p>
          <a:r>
            <a:rPr lang="en-US" dirty="0"/>
            <a:t>The result in a classification problem should be a discrete set</a:t>
          </a:r>
        </a:p>
      </dgm:t>
    </dgm:pt>
    <dgm:pt modelId="{93F18AEA-AFE5-4119-9DB2-660276D2D495}" type="parTrans" cxnId="{F3C789BA-FFA6-4B20-A885-EB22FAFAB069}">
      <dgm:prSet/>
      <dgm:spPr/>
      <dgm:t>
        <a:bodyPr/>
        <a:lstStyle/>
        <a:p>
          <a:endParaRPr lang="en-US"/>
        </a:p>
      </dgm:t>
    </dgm:pt>
    <dgm:pt modelId="{A78008FA-3AD5-4ED8-994E-A3EF85C94796}" type="sibTrans" cxnId="{F3C789BA-FFA6-4B20-A885-EB22FAFAB069}">
      <dgm:prSet/>
      <dgm:spPr/>
      <dgm:t>
        <a:bodyPr/>
        <a:lstStyle/>
        <a:p>
          <a:endParaRPr lang="en-US"/>
        </a:p>
      </dgm:t>
    </dgm:pt>
    <dgm:pt modelId="{58B84480-6C66-F04D-8F86-7CFEBF329425}">
      <dgm:prSet/>
      <dgm:spPr/>
      <dgm:t>
        <a:bodyPr/>
        <a:lstStyle/>
        <a:p>
          <a:r>
            <a:rPr lang="en-US" dirty="0"/>
            <a:t>Decision trees are among the most popular of inductive inference algorithms and have been successfully applied to a broad range of tasks from learning to diagnose medical cases to learning to assess credit risk of loan applicants.</a:t>
          </a:r>
        </a:p>
      </dgm:t>
    </dgm:pt>
    <dgm:pt modelId="{3FEC252D-D014-6847-9F51-41BB24E4C466}" type="parTrans" cxnId="{6C154B97-0FC2-324C-A33B-E4FC286C39B2}">
      <dgm:prSet/>
      <dgm:spPr/>
      <dgm:t>
        <a:bodyPr/>
        <a:lstStyle/>
        <a:p>
          <a:endParaRPr lang="en-US"/>
        </a:p>
      </dgm:t>
    </dgm:pt>
    <dgm:pt modelId="{6D2A30CE-3EF3-0341-BC04-9AF5C2BB1972}" type="sibTrans" cxnId="{6C154B97-0FC2-324C-A33B-E4FC286C39B2}">
      <dgm:prSet/>
      <dgm:spPr/>
      <dgm:t>
        <a:bodyPr/>
        <a:lstStyle/>
        <a:p>
          <a:endParaRPr lang="en-US"/>
        </a:p>
      </dgm:t>
    </dgm:pt>
    <dgm:pt modelId="{55A1A3B6-962D-EE44-9F2D-2768EE04A3CE}" type="pres">
      <dgm:prSet presAssocID="{2D98A18B-413F-4342-A261-6E5B4325E553}" presName="linear" presStyleCnt="0">
        <dgm:presLayoutVars>
          <dgm:animLvl val="lvl"/>
          <dgm:resizeHandles val="exact"/>
        </dgm:presLayoutVars>
      </dgm:prSet>
      <dgm:spPr/>
    </dgm:pt>
    <dgm:pt modelId="{9EDE694C-B1F5-5B48-95EF-8F627D9F0758}" type="pres">
      <dgm:prSet presAssocID="{5539908A-7078-48E1-8778-B8A8804B7999}" presName="parentText" presStyleLbl="node1" presStyleIdx="0" presStyleCnt="3" custLinFactY="99316" custLinFactNeighborX="0" custLinFactNeighborY="100000">
        <dgm:presLayoutVars>
          <dgm:chMax val="0"/>
          <dgm:bulletEnabled val="1"/>
        </dgm:presLayoutVars>
      </dgm:prSet>
      <dgm:spPr/>
    </dgm:pt>
    <dgm:pt modelId="{03249967-02B8-8447-8B44-008094D436C4}" type="pres">
      <dgm:prSet presAssocID="{4E5C3C3D-85AC-41B1-9E6B-D7622CBD222D}" presName="spacer" presStyleCnt="0"/>
      <dgm:spPr/>
    </dgm:pt>
    <dgm:pt modelId="{3C68FB93-905D-304D-B4BD-E4D1D614B4CF}" type="pres">
      <dgm:prSet presAssocID="{BCBAB3A8-580C-4F84-9D3E-BA3D41E06821}" presName="parentText" presStyleLbl="node1" presStyleIdx="1" presStyleCnt="3" custLinFactY="95021" custLinFactNeighborY="100000">
        <dgm:presLayoutVars>
          <dgm:chMax val="0"/>
          <dgm:bulletEnabled val="1"/>
        </dgm:presLayoutVars>
      </dgm:prSet>
      <dgm:spPr/>
    </dgm:pt>
    <dgm:pt modelId="{ADA7F5A0-96CD-A442-B268-AB58280D577D}" type="pres">
      <dgm:prSet presAssocID="{A78008FA-3AD5-4ED8-994E-A3EF85C94796}" presName="spacer" presStyleCnt="0"/>
      <dgm:spPr/>
    </dgm:pt>
    <dgm:pt modelId="{876F7A67-B7EF-EB45-BCD0-651F2C0C7DC6}" type="pres">
      <dgm:prSet presAssocID="{58B84480-6C66-F04D-8F86-7CFEBF329425}" presName="parentText" presStyleLbl="node1" presStyleIdx="2" presStyleCnt="3" custLinFactY="-200000" custLinFactNeighborX="0" custLinFactNeighborY="-201892">
        <dgm:presLayoutVars>
          <dgm:chMax val="0"/>
          <dgm:bulletEnabled val="1"/>
        </dgm:presLayoutVars>
      </dgm:prSet>
      <dgm:spPr/>
    </dgm:pt>
  </dgm:ptLst>
  <dgm:cxnLst>
    <dgm:cxn modelId="{F8ECF40F-6126-634A-8C2E-8AF266D31BEC}" type="presOf" srcId="{5539908A-7078-48E1-8778-B8A8804B7999}" destId="{9EDE694C-B1F5-5B48-95EF-8F627D9F0758}" srcOrd="0" destOrd="0" presId="urn:microsoft.com/office/officeart/2005/8/layout/vList2"/>
    <dgm:cxn modelId="{EF099730-26C5-E44D-BEE1-A9B49245B387}" type="presOf" srcId="{BCBAB3A8-580C-4F84-9D3E-BA3D41E06821}" destId="{3C68FB93-905D-304D-B4BD-E4D1D614B4CF}" srcOrd="0" destOrd="0" presId="urn:microsoft.com/office/officeart/2005/8/layout/vList2"/>
    <dgm:cxn modelId="{6C154B97-0FC2-324C-A33B-E4FC286C39B2}" srcId="{2D98A18B-413F-4342-A261-6E5B4325E553}" destId="{58B84480-6C66-F04D-8F86-7CFEBF329425}" srcOrd="2" destOrd="0" parTransId="{3FEC252D-D014-6847-9F51-41BB24E4C466}" sibTransId="{6D2A30CE-3EF3-0341-BC04-9AF5C2BB1972}"/>
    <dgm:cxn modelId="{F3C789BA-FFA6-4B20-A885-EB22FAFAB069}" srcId="{2D98A18B-413F-4342-A261-6E5B4325E553}" destId="{BCBAB3A8-580C-4F84-9D3E-BA3D41E06821}" srcOrd="1" destOrd="0" parTransId="{93F18AEA-AFE5-4119-9DB2-660276D2D495}" sibTransId="{A78008FA-3AD5-4ED8-994E-A3EF85C94796}"/>
    <dgm:cxn modelId="{828110BD-9AA0-EB46-821D-24C193F271CC}" type="presOf" srcId="{2D98A18B-413F-4342-A261-6E5B4325E553}" destId="{55A1A3B6-962D-EE44-9F2D-2768EE04A3CE}" srcOrd="0" destOrd="0" presId="urn:microsoft.com/office/officeart/2005/8/layout/vList2"/>
    <dgm:cxn modelId="{056355E7-D649-4A04-B1B4-027DB97FFDB3}" srcId="{2D98A18B-413F-4342-A261-6E5B4325E553}" destId="{5539908A-7078-48E1-8778-B8A8804B7999}" srcOrd="0" destOrd="0" parTransId="{CA15EBB2-2511-4EC2-8EB6-3B4952FD1F7A}" sibTransId="{4E5C3C3D-85AC-41B1-9E6B-D7622CBD222D}"/>
    <dgm:cxn modelId="{6FEE68FC-A4C0-4B4C-A270-53635A01246E}" type="presOf" srcId="{58B84480-6C66-F04D-8F86-7CFEBF329425}" destId="{876F7A67-B7EF-EB45-BCD0-651F2C0C7DC6}" srcOrd="0" destOrd="0" presId="urn:microsoft.com/office/officeart/2005/8/layout/vList2"/>
    <dgm:cxn modelId="{FDAF68E0-A5F9-D748-830A-126C02BD25BE}" type="presParOf" srcId="{55A1A3B6-962D-EE44-9F2D-2768EE04A3CE}" destId="{9EDE694C-B1F5-5B48-95EF-8F627D9F0758}" srcOrd="0" destOrd="0" presId="urn:microsoft.com/office/officeart/2005/8/layout/vList2"/>
    <dgm:cxn modelId="{3F417C7B-9449-1549-B5F5-69026C29A64E}" type="presParOf" srcId="{55A1A3B6-962D-EE44-9F2D-2768EE04A3CE}" destId="{03249967-02B8-8447-8B44-008094D436C4}" srcOrd="1" destOrd="0" presId="urn:microsoft.com/office/officeart/2005/8/layout/vList2"/>
    <dgm:cxn modelId="{BD5EA313-C121-CA45-A0B1-B257E1D7FD4C}" type="presParOf" srcId="{55A1A3B6-962D-EE44-9F2D-2768EE04A3CE}" destId="{3C68FB93-905D-304D-B4BD-E4D1D614B4CF}" srcOrd="2" destOrd="0" presId="urn:microsoft.com/office/officeart/2005/8/layout/vList2"/>
    <dgm:cxn modelId="{8656FA7C-5482-FB46-89E7-E9652786DBA6}" type="presParOf" srcId="{55A1A3B6-962D-EE44-9F2D-2768EE04A3CE}" destId="{ADA7F5A0-96CD-A442-B268-AB58280D577D}" srcOrd="3" destOrd="0" presId="urn:microsoft.com/office/officeart/2005/8/layout/vList2"/>
    <dgm:cxn modelId="{9A3CE22F-E05F-8045-ACF1-2E4C678E2FD8}" type="presParOf" srcId="{55A1A3B6-962D-EE44-9F2D-2768EE04A3CE}" destId="{876F7A67-B7EF-EB45-BCD0-651F2C0C7DC6}" srcOrd="4"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DE694C-B1F5-5B48-95EF-8F627D9F0758}">
      <dsp:nvSpPr>
        <dsp:cNvPr id="0" name=""/>
        <dsp:cNvSpPr/>
      </dsp:nvSpPr>
      <dsp:spPr>
        <a:xfrm>
          <a:off x="0" y="1329077"/>
          <a:ext cx="7145867" cy="1204588"/>
        </a:xfrm>
        <a:prstGeom prst="roundRect">
          <a:avLst/>
        </a:prstGeom>
        <a:solidFill>
          <a:schemeClr val="accent2">
            <a:hueOff val="0"/>
            <a:satOff val="0"/>
            <a:lumOff val="0"/>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We assume that the attributes together would give out the correct result for classification</a:t>
          </a:r>
        </a:p>
      </dsp:txBody>
      <dsp:txXfrm>
        <a:off x="58803" y="1387880"/>
        <a:ext cx="7028261" cy="1086982"/>
      </dsp:txXfrm>
    </dsp:sp>
    <dsp:sp modelId="{3C68FB93-905D-304D-B4BD-E4D1D614B4CF}">
      <dsp:nvSpPr>
        <dsp:cNvPr id="0" name=""/>
        <dsp:cNvSpPr/>
      </dsp:nvSpPr>
      <dsp:spPr>
        <a:xfrm>
          <a:off x="0" y="2530888"/>
          <a:ext cx="7145867" cy="1204588"/>
        </a:xfrm>
        <a:prstGeom prst="roundRect">
          <a:avLst/>
        </a:prstGeom>
        <a:solidFill>
          <a:schemeClr val="accent2">
            <a:hueOff val="226582"/>
            <a:satOff val="-23996"/>
            <a:lumOff val="-588"/>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The result in a classification problem should be a discrete set</a:t>
          </a:r>
        </a:p>
      </dsp:txBody>
      <dsp:txXfrm>
        <a:off x="58803" y="2589691"/>
        <a:ext cx="7028261" cy="1086982"/>
      </dsp:txXfrm>
    </dsp:sp>
    <dsp:sp modelId="{876F7A67-B7EF-EB45-BCD0-651F2C0C7DC6}">
      <dsp:nvSpPr>
        <dsp:cNvPr id="0" name=""/>
        <dsp:cNvSpPr/>
      </dsp:nvSpPr>
      <dsp:spPr>
        <a:xfrm>
          <a:off x="0" y="82842"/>
          <a:ext cx="7145867" cy="1204588"/>
        </a:xfrm>
        <a:prstGeom prst="roundRect">
          <a:avLst/>
        </a:prstGeom>
        <a:solidFill>
          <a:schemeClr val="accent2">
            <a:hueOff val="453165"/>
            <a:satOff val="-47993"/>
            <a:lumOff val="-1176"/>
            <a:alphaOff val="0"/>
          </a:schemeClr>
        </a:soli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dirty="0"/>
            <a:t>Decision trees are among the most popular of inductive inference algorithms and have been successfully applied to a broad range of tasks from learning to diagnose medical cases to learning to assess credit risk of loan applicants.</a:t>
          </a:r>
        </a:p>
      </dsp:txBody>
      <dsp:txXfrm>
        <a:off x="58803" y="141645"/>
        <a:ext cx="7028261" cy="108698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10.png>
</file>

<file path=ppt/media/image11.sv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3CE3405-5275-0549-B598-99DA9324C8CB}" type="datetimeFigureOut">
              <a:rPr lang="en-US" smtClean="0"/>
              <a:t>10/4/18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B1CC9CF-6821-2146-B156-69B592ECD05B}" type="slidenum">
              <a:rPr lang="en-US" smtClean="0"/>
              <a:t>‹#›</a:t>
            </a:fld>
            <a:endParaRPr lang="en-US"/>
          </a:p>
        </p:txBody>
      </p:sp>
    </p:spTree>
    <p:extLst>
      <p:ext uri="{BB962C8B-B14F-4D97-AF65-F5344CB8AC3E}">
        <p14:creationId xmlns:p14="http://schemas.microsoft.com/office/powerpoint/2010/main" val="6642739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Machine learning revolves around the idea of </a:t>
            </a:r>
            <a:r>
              <a:rPr lang="en-US" sz="1200" kern="1200" dirty="0">
                <a:solidFill>
                  <a:schemeClr val="tx1"/>
                </a:solidFill>
                <a:effectLst/>
                <a:latin typeface="+mn-lt"/>
                <a:ea typeface="+mn-ea"/>
                <a:cs typeface="+mn-cs"/>
              </a:rPr>
              <a:t>letting computers to program themselves. In Machine learning, we use certain algorithms that when iterated over a training data, adjust themselves and understand pattern of the given data. After training and adjusting, the algorithm gives out a function, we make use of the newly created function to make predictions </a:t>
            </a:r>
          </a:p>
          <a:p>
            <a:endParaRPr lang="en-US" dirty="0"/>
          </a:p>
        </p:txBody>
      </p:sp>
      <p:sp>
        <p:nvSpPr>
          <p:cNvPr id="4" name="Slide Number Placeholder 3"/>
          <p:cNvSpPr>
            <a:spLocks noGrp="1"/>
          </p:cNvSpPr>
          <p:nvPr>
            <p:ph type="sldNum" sz="quarter" idx="5"/>
          </p:nvPr>
        </p:nvSpPr>
        <p:spPr/>
        <p:txBody>
          <a:bodyPr/>
          <a:lstStyle/>
          <a:p>
            <a:fld id="{3B1CC9CF-6821-2146-B156-69B592ECD05B}" type="slidenum">
              <a:rPr lang="en-US" smtClean="0"/>
              <a:t>4</a:t>
            </a:fld>
            <a:endParaRPr lang="en-US"/>
          </a:p>
        </p:txBody>
      </p:sp>
    </p:spTree>
    <p:extLst>
      <p:ext uri="{BB962C8B-B14F-4D97-AF65-F5344CB8AC3E}">
        <p14:creationId xmlns:p14="http://schemas.microsoft.com/office/powerpoint/2010/main" val="41983744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10/4/18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786"/>
            <a:ext cx="2356674" cy="6854039"/>
            <a:chOff x="6627813" y="194833"/>
            <a:chExt cx="1952625" cy="5678918"/>
          </a:xfrm>
        </p:grpSpPr>
        <p:sp>
          <p:nvSpPr>
            <p:cNvPr id="11" name="Freeform 27"/>
            <p:cNvSpPr/>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10/4/18</a:t>
            </a:fld>
            <a:endParaRPr lang="en-US" dirty="0"/>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2" r:id="rId12"/>
    <p:sldLayoutId id="2147483663" r:id="rId13"/>
    <p:sldLayoutId id="2147483664" r:id="rId14"/>
    <p:sldLayoutId id="2147483658" r:id="rId15"/>
    <p:sldLayoutId id="2147483659" r:id="rId16"/>
  </p:sldLayoutIdLst>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11.svg"/><Relationship Id="rId7" Type="http://schemas.openxmlformats.org/officeDocument/2006/relationships/diagramColors" Target="../diagrams/colors1.xml"/><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3.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image" Target="../media/image4.tiff"/><Relationship Id="rId4" Type="http://schemas.openxmlformats.org/officeDocument/2006/relationships/image" Target="../media/image3.tif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mathsisfun.com/data/standard-deviation.html" TargetMode="External"/><Relationship Id="rId2" Type="http://schemas.openxmlformats.org/officeDocument/2006/relationships/hyperlink" Target="https://math.wonderhowto.com/how-to/derive-equation-straight-line-303003/"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FE44B-55CC-CB4D-8837-907693709E4E}"/>
              </a:ext>
            </a:extLst>
          </p:cNvPr>
          <p:cNvSpPr>
            <a:spLocks noGrp="1"/>
          </p:cNvSpPr>
          <p:nvPr>
            <p:ph type="ctrTitle"/>
          </p:nvPr>
        </p:nvSpPr>
        <p:spPr/>
        <p:txBody>
          <a:bodyPr/>
          <a:lstStyle/>
          <a:p>
            <a:r>
              <a:rPr lang="en-US" dirty="0"/>
              <a:t>DFW Pythoneers Meetup	</a:t>
            </a:r>
          </a:p>
        </p:txBody>
      </p:sp>
      <p:sp>
        <p:nvSpPr>
          <p:cNvPr id="3" name="Subtitle 2">
            <a:extLst>
              <a:ext uri="{FF2B5EF4-FFF2-40B4-BE49-F238E27FC236}">
                <a16:creationId xmlns:a16="http://schemas.microsoft.com/office/drawing/2014/main" id="{2A3F60D7-E68F-E148-A50B-6286B280BA62}"/>
              </a:ext>
            </a:extLst>
          </p:cNvPr>
          <p:cNvSpPr>
            <a:spLocks noGrp="1"/>
          </p:cNvSpPr>
          <p:nvPr>
            <p:ph type="subTitle" idx="1"/>
          </p:nvPr>
        </p:nvSpPr>
        <p:spPr/>
        <p:txBody>
          <a:bodyPr/>
          <a:lstStyle/>
          <a:p>
            <a:r>
              <a:rPr lang="en-US" dirty="0"/>
              <a:t>Machine Learning</a:t>
            </a:r>
          </a:p>
        </p:txBody>
      </p:sp>
    </p:spTree>
    <p:extLst>
      <p:ext uri="{BB962C8B-B14F-4D97-AF65-F5344CB8AC3E}">
        <p14:creationId xmlns:p14="http://schemas.microsoft.com/office/powerpoint/2010/main" val="28214046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CD25866-F15D-40A4-AEC5-47C044637A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8" name="Freeform 11">
              <a:extLst>
                <a:ext uri="{FF2B5EF4-FFF2-40B4-BE49-F238E27FC236}">
                  <a16:creationId xmlns:a16="http://schemas.microsoft.com/office/drawing/2014/main" id="{DCB8E995-36E8-40B6-82D4-F52DE2987B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9" name="Freeform 12">
              <a:extLst>
                <a:ext uri="{FF2B5EF4-FFF2-40B4-BE49-F238E27FC236}">
                  <a16:creationId xmlns:a16="http://schemas.microsoft.com/office/drawing/2014/main" id="{DF54AEB5-68B5-46AE-B8F0-EEBE5DFED8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0" name="Freeform 13">
              <a:extLst>
                <a:ext uri="{FF2B5EF4-FFF2-40B4-BE49-F238E27FC236}">
                  <a16:creationId xmlns:a16="http://schemas.microsoft.com/office/drawing/2014/main" id="{E3F708CB-F094-4EE7-8AD5-A462F1DF8B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1" name="Freeform 14">
              <a:extLst>
                <a:ext uri="{FF2B5EF4-FFF2-40B4-BE49-F238E27FC236}">
                  <a16:creationId xmlns:a16="http://schemas.microsoft.com/office/drawing/2014/main" id="{ECFCFB22-E8B5-4FAC-A354-E7E0CE6F2B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2" name="Freeform 15">
              <a:extLst>
                <a:ext uri="{FF2B5EF4-FFF2-40B4-BE49-F238E27FC236}">
                  <a16:creationId xmlns:a16="http://schemas.microsoft.com/office/drawing/2014/main" id="{ED1DB3B4-A6DC-476F-986E-DF361EE8421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3" name="Freeform 16">
              <a:extLst>
                <a:ext uri="{FF2B5EF4-FFF2-40B4-BE49-F238E27FC236}">
                  <a16:creationId xmlns:a16="http://schemas.microsoft.com/office/drawing/2014/main" id="{4EE13DFA-3489-4DE6-9154-34D9CB4005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4" name="Freeform 17">
              <a:extLst>
                <a:ext uri="{FF2B5EF4-FFF2-40B4-BE49-F238E27FC236}">
                  <a16:creationId xmlns:a16="http://schemas.microsoft.com/office/drawing/2014/main" id="{5CD12D51-F9A8-4CC9-B9C9-206EAFD8C1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5" name="Freeform 18">
              <a:extLst>
                <a:ext uri="{FF2B5EF4-FFF2-40B4-BE49-F238E27FC236}">
                  <a16:creationId xmlns:a16="http://schemas.microsoft.com/office/drawing/2014/main" id="{266B326C-1178-40F9-A265-6067D363B4B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6" name="Freeform 19">
              <a:extLst>
                <a:ext uri="{FF2B5EF4-FFF2-40B4-BE49-F238E27FC236}">
                  <a16:creationId xmlns:a16="http://schemas.microsoft.com/office/drawing/2014/main" id="{12F3B319-F00B-4755-BC54-95511E21DB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7" name="Freeform 20">
              <a:extLst>
                <a:ext uri="{FF2B5EF4-FFF2-40B4-BE49-F238E27FC236}">
                  <a16:creationId xmlns:a16="http://schemas.microsoft.com/office/drawing/2014/main" id="{3079D7BD-8A3F-47F6-8407-D9DA96FF35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8" name="Freeform 21">
              <a:extLst>
                <a:ext uri="{FF2B5EF4-FFF2-40B4-BE49-F238E27FC236}">
                  <a16:creationId xmlns:a16="http://schemas.microsoft.com/office/drawing/2014/main" id="{1F97C31C-8585-43FB-924B-8ADD651233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9" name="Freeform 22">
              <a:extLst>
                <a:ext uri="{FF2B5EF4-FFF2-40B4-BE49-F238E27FC236}">
                  <a16:creationId xmlns:a16="http://schemas.microsoft.com/office/drawing/2014/main" id="{A33E1C89-7E74-49BF-A5D1-9A352ED03E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1" name="Group 20">
            <a:extLst>
              <a:ext uri="{FF2B5EF4-FFF2-40B4-BE49-F238E27FC236}">
                <a16:creationId xmlns:a16="http://schemas.microsoft.com/office/drawing/2014/main" id="{0C4A17ED-96AA-44A6-A050-E1A7A1CDD9E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2" name="Freeform 27">
              <a:extLst>
                <a:ext uri="{FF2B5EF4-FFF2-40B4-BE49-F238E27FC236}">
                  <a16:creationId xmlns:a16="http://schemas.microsoft.com/office/drawing/2014/main" id="{FBB2A87E-3E24-4A6F-9FD8-0F1436D4D3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3" name="Freeform 28">
              <a:extLst>
                <a:ext uri="{FF2B5EF4-FFF2-40B4-BE49-F238E27FC236}">
                  <a16:creationId xmlns:a16="http://schemas.microsoft.com/office/drawing/2014/main" id="{257F945B-2AA3-4328-BFF5-20DE64011B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4" name="Freeform 29">
              <a:extLst>
                <a:ext uri="{FF2B5EF4-FFF2-40B4-BE49-F238E27FC236}">
                  <a16:creationId xmlns:a16="http://schemas.microsoft.com/office/drawing/2014/main" id="{E1A7230F-6A6F-403C-9D83-7176E28525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5" name="Freeform 30">
              <a:extLst>
                <a:ext uri="{FF2B5EF4-FFF2-40B4-BE49-F238E27FC236}">
                  <a16:creationId xmlns:a16="http://schemas.microsoft.com/office/drawing/2014/main" id="{E33E315A-9CB0-460E-A8B7-0A064BBFA0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6" name="Freeform 31">
              <a:extLst>
                <a:ext uri="{FF2B5EF4-FFF2-40B4-BE49-F238E27FC236}">
                  <a16:creationId xmlns:a16="http://schemas.microsoft.com/office/drawing/2014/main" id="{22CAAD33-CFAD-4E61-82AE-0C6F838530D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7" name="Freeform 32">
              <a:extLst>
                <a:ext uri="{FF2B5EF4-FFF2-40B4-BE49-F238E27FC236}">
                  <a16:creationId xmlns:a16="http://schemas.microsoft.com/office/drawing/2014/main" id="{1A20E13C-2540-4000-A13B-8F781100E3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28" name="Freeform 33">
              <a:extLst>
                <a:ext uri="{FF2B5EF4-FFF2-40B4-BE49-F238E27FC236}">
                  <a16:creationId xmlns:a16="http://schemas.microsoft.com/office/drawing/2014/main" id="{51EF0A01-E03D-448B-B12E-D5BFC6D0D2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29" name="Freeform 34">
              <a:extLst>
                <a:ext uri="{FF2B5EF4-FFF2-40B4-BE49-F238E27FC236}">
                  <a16:creationId xmlns:a16="http://schemas.microsoft.com/office/drawing/2014/main" id="{58286A03-168E-477B-8876-2C53E4950D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0" name="Freeform 35">
              <a:extLst>
                <a:ext uri="{FF2B5EF4-FFF2-40B4-BE49-F238E27FC236}">
                  <a16:creationId xmlns:a16="http://schemas.microsoft.com/office/drawing/2014/main" id="{3DFFC705-1899-4E4C-AE76-F85BAF2F66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1" name="Freeform 36">
              <a:extLst>
                <a:ext uri="{FF2B5EF4-FFF2-40B4-BE49-F238E27FC236}">
                  <a16:creationId xmlns:a16="http://schemas.microsoft.com/office/drawing/2014/main" id="{01C9598D-BDF6-4A24-83B6-4DCA4D1349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2" name="Freeform 37">
              <a:extLst>
                <a:ext uri="{FF2B5EF4-FFF2-40B4-BE49-F238E27FC236}">
                  <a16:creationId xmlns:a16="http://schemas.microsoft.com/office/drawing/2014/main" id="{950C8213-67CD-4DEF-AA44-8BB31013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3" name="Freeform 38">
              <a:extLst>
                <a:ext uri="{FF2B5EF4-FFF2-40B4-BE49-F238E27FC236}">
                  <a16:creationId xmlns:a16="http://schemas.microsoft.com/office/drawing/2014/main" id="{2016FE1D-E3EB-4CF6-809B-159872CC78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5" name="Rectangle 34">
            <a:extLst>
              <a:ext uri="{FF2B5EF4-FFF2-40B4-BE49-F238E27FC236}">
                <a16:creationId xmlns:a16="http://schemas.microsoft.com/office/drawing/2014/main" id="{CE6C63DC-BAE4-42B6-8FDF-F6467C2D23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7" name="Freeform 6">
            <a:extLst>
              <a:ext uri="{FF2B5EF4-FFF2-40B4-BE49-F238E27FC236}">
                <a16:creationId xmlns:a16="http://schemas.microsoft.com/office/drawing/2014/main" id="{5BD23F8E-2E78-4C84-8EFB-FE6C8ACB7F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39" name="Rectangle 38">
            <a:extLst>
              <a:ext uri="{FF2B5EF4-FFF2-40B4-BE49-F238E27FC236}">
                <a16:creationId xmlns:a16="http://schemas.microsoft.com/office/drawing/2014/main" id="{F81819F9-8CAC-4A6C-8F06-0482027F97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274C5E-0CC1-7C42-8220-5092FDC1EF54}"/>
              </a:ext>
            </a:extLst>
          </p:cNvPr>
          <p:cNvSpPr>
            <a:spLocks noGrp="1"/>
          </p:cNvSpPr>
          <p:nvPr>
            <p:ph type="title"/>
          </p:nvPr>
        </p:nvSpPr>
        <p:spPr>
          <a:xfrm>
            <a:off x="3373062" y="1864865"/>
            <a:ext cx="8131550" cy="2262781"/>
          </a:xfrm>
        </p:spPr>
        <p:txBody>
          <a:bodyPr vert="horz" lIns="91440" tIns="45720" rIns="91440" bIns="45720" rtlCol="0" anchor="b">
            <a:normAutofit/>
          </a:bodyPr>
          <a:lstStyle/>
          <a:p>
            <a:r>
              <a:rPr lang="en-US" sz="5400"/>
              <a:t>Code Example 1</a:t>
            </a:r>
          </a:p>
        </p:txBody>
      </p:sp>
      <p:sp>
        <p:nvSpPr>
          <p:cNvPr id="41" name="Rectangle 40">
            <a:extLst>
              <a:ext uri="{FF2B5EF4-FFF2-40B4-BE49-F238E27FC236}">
                <a16:creationId xmlns:a16="http://schemas.microsoft.com/office/drawing/2014/main" id="{4A98CC08-AEC2-4E8F-8F52-0F5C6372DB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2851515"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3" name="Group 42">
            <a:extLst>
              <a:ext uri="{FF2B5EF4-FFF2-40B4-BE49-F238E27FC236}">
                <a16:creationId xmlns:a16="http://schemas.microsoft.com/office/drawing/2014/main" id="{5D1545E6-EB3C-4478-A661-A2CA963F12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tx2">
              <a:lumMod val="60000"/>
              <a:lumOff val="40000"/>
              <a:alpha val="40000"/>
            </a:schemeClr>
          </a:solidFill>
        </p:grpSpPr>
        <p:sp>
          <p:nvSpPr>
            <p:cNvPr id="44" name="Freeform 11">
              <a:extLst>
                <a:ext uri="{FF2B5EF4-FFF2-40B4-BE49-F238E27FC236}">
                  <a16:creationId xmlns:a16="http://schemas.microsoft.com/office/drawing/2014/main" id="{B2E5B960-0C5D-4F77-8E9F-9F3D883D83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45" name="Freeform 12">
              <a:extLst>
                <a:ext uri="{FF2B5EF4-FFF2-40B4-BE49-F238E27FC236}">
                  <a16:creationId xmlns:a16="http://schemas.microsoft.com/office/drawing/2014/main" id="{258E44FC-92AD-43A0-BB05-DB268C82D8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46" name="Freeform 13">
              <a:extLst>
                <a:ext uri="{FF2B5EF4-FFF2-40B4-BE49-F238E27FC236}">
                  <a16:creationId xmlns:a16="http://schemas.microsoft.com/office/drawing/2014/main" id="{C63D3083-A56C-4199-8DE0-63C8BE9EDFE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47" name="Freeform 14">
              <a:extLst>
                <a:ext uri="{FF2B5EF4-FFF2-40B4-BE49-F238E27FC236}">
                  <a16:creationId xmlns:a16="http://schemas.microsoft.com/office/drawing/2014/main" id="{C7CD3581-635D-438F-A64F-68404E7AE0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48" name="Freeform 15">
              <a:extLst>
                <a:ext uri="{FF2B5EF4-FFF2-40B4-BE49-F238E27FC236}">
                  <a16:creationId xmlns:a16="http://schemas.microsoft.com/office/drawing/2014/main" id="{AD6904C0-211C-41A2-BDB8-3B07C90BBB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49" name="Freeform 16">
              <a:extLst>
                <a:ext uri="{FF2B5EF4-FFF2-40B4-BE49-F238E27FC236}">
                  <a16:creationId xmlns:a16="http://schemas.microsoft.com/office/drawing/2014/main" id="{B0837DA6-CAF9-4E78-A39E-6358EDE2B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50" name="Freeform 17">
              <a:extLst>
                <a:ext uri="{FF2B5EF4-FFF2-40B4-BE49-F238E27FC236}">
                  <a16:creationId xmlns:a16="http://schemas.microsoft.com/office/drawing/2014/main" id="{0A99DD7D-3AB3-471E-842F-8AFEA09D07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51" name="Freeform 18">
              <a:extLst>
                <a:ext uri="{FF2B5EF4-FFF2-40B4-BE49-F238E27FC236}">
                  <a16:creationId xmlns:a16="http://schemas.microsoft.com/office/drawing/2014/main" id="{9C70B0D4-92FE-478F-86BD-93BA2C4DFC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52" name="Freeform 19">
              <a:extLst>
                <a:ext uri="{FF2B5EF4-FFF2-40B4-BE49-F238E27FC236}">
                  <a16:creationId xmlns:a16="http://schemas.microsoft.com/office/drawing/2014/main" id="{C9156BE6-11D4-4696-9E3F-C325BFAC81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53" name="Freeform 20">
              <a:extLst>
                <a:ext uri="{FF2B5EF4-FFF2-40B4-BE49-F238E27FC236}">
                  <a16:creationId xmlns:a16="http://schemas.microsoft.com/office/drawing/2014/main" id="{4E667226-1D20-4A9D-BBE3-AC17EA436F0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54" name="Freeform 21">
              <a:extLst>
                <a:ext uri="{FF2B5EF4-FFF2-40B4-BE49-F238E27FC236}">
                  <a16:creationId xmlns:a16="http://schemas.microsoft.com/office/drawing/2014/main" id="{2F87E3B6-5202-4434-9B26-42B46774F3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55" name="Freeform 22">
              <a:extLst>
                <a:ext uri="{FF2B5EF4-FFF2-40B4-BE49-F238E27FC236}">
                  <a16:creationId xmlns:a16="http://schemas.microsoft.com/office/drawing/2014/main" id="{AEA5E85F-F1F4-40E4-A62C-95324F6749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57" name="Group 56">
            <a:extLst>
              <a:ext uri="{FF2B5EF4-FFF2-40B4-BE49-F238E27FC236}">
                <a16:creationId xmlns:a16="http://schemas.microsoft.com/office/drawing/2014/main" id="{40A75861-F6C5-44A9-B161-B03701CBDE0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a:solidFill>
            <a:schemeClr val="tx2">
              <a:lumMod val="75000"/>
              <a:alpha val="70000"/>
            </a:schemeClr>
          </a:solidFill>
        </p:grpSpPr>
        <p:sp>
          <p:nvSpPr>
            <p:cNvPr id="58" name="Freeform 27">
              <a:extLst>
                <a:ext uri="{FF2B5EF4-FFF2-40B4-BE49-F238E27FC236}">
                  <a16:creationId xmlns:a16="http://schemas.microsoft.com/office/drawing/2014/main" id="{72EE642D-4F69-47C0-99BA-CE43503573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59" name="Freeform 28">
              <a:extLst>
                <a:ext uri="{FF2B5EF4-FFF2-40B4-BE49-F238E27FC236}">
                  <a16:creationId xmlns:a16="http://schemas.microsoft.com/office/drawing/2014/main" id="{26178CE4-DA2D-46EA-AB8D-341C5AC563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60" name="Freeform 29">
              <a:extLst>
                <a:ext uri="{FF2B5EF4-FFF2-40B4-BE49-F238E27FC236}">
                  <a16:creationId xmlns:a16="http://schemas.microsoft.com/office/drawing/2014/main" id="{698E9F53-8381-4FA5-A510-846925D242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61" name="Freeform 30">
              <a:extLst>
                <a:ext uri="{FF2B5EF4-FFF2-40B4-BE49-F238E27FC236}">
                  <a16:creationId xmlns:a16="http://schemas.microsoft.com/office/drawing/2014/main" id="{B13CE284-F21E-411B-BB8E-9C03B853CE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62" name="Freeform 31">
              <a:extLst>
                <a:ext uri="{FF2B5EF4-FFF2-40B4-BE49-F238E27FC236}">
                  <a16:creationId xmlns:a16="http://schemas.microsoft.com/office/drawing/2014/main" id="{23DF4578-4703-437C-A797-2A2D0CEE5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63" name="Freeform 32">
              <a:extLst>
                <a:ext uri="{FF2B5EF4-FFF2-40B4-BE49-F238E27FC236}">
                  <a16:creationId xmlns:a16="http://schemas.microsoft.com/office/drawing/2014/main" id="{F878F330-AF64-4F8F-88FD-A4A408D6D3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64" name="Freeform 33">
              <a:extLst>
                <a:ext uri="{FF2B5EF4-FFF2-40B4-BE49-F238E27FC236}">
                  <a16:creationId xmlns:a16="http://schemas.microsoft.com/office/drawing/2014/main" id="{AC9B00BF-4FB7-42FA-BBBD-7DB54ED3F0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65" name="Freeform 34">
              <a:extLst>
                <a:ext uri="{FF2B5EF4-FFF2-40B4-BE49-F238E27FC236}">
                  <a16:creationId xmlns:a16="http://schemas.microsoft.com/office/drawing/2014/main" id="{BD3D64CA-2AAD-4609-8DAA-3EAD4609A6B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66" name="Freeform 35">
              <a:extLst>
                <a:ext uri="{FF2B5EF4-FFF2-40B4-BE49-F238E27FC236}">
                  <a16:creationId xmlns:a16="http://schemas.microsoft.com/office/drawing/2014/main" id="{C669E05A-8550-4E91-B29E-E1912228EC9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67" name="Freeform 36">
              <a:extLst>
                <a:ext uri="{FF2B5EF4-FFF2-40B4-BE49-F238E27FC236}">
                  <a16:creationId xmlns:a16="http://schemas.microsoft.com/office/drawing/2014/main" id="{F8C1FD53-1E8F-46CA-BC2D-FCEC4DAE07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68" name="Freeform 37">
              <a:extLst>
                <a:ext uri="{FF2B5EF4-FFF2-40B4-BE49-F238E27FC236}">
                  <a16:creationId xmlns:a16="http://schemas.microsoft.com/office/drawing/2014/main" id="{CC97A31F-CFDE-4EA3-98F1-13FDD16702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69" name="Freeform 38">
              <a:extLst>
                <a:ext uri="{FF2B5EF4-FFF2-40B4-BE49-F238E27FC236}">
                  <a16:creationId xmlns:a16="http://schemas.microsoft.com/office/drawing/2014/main" id="{9E1540E7-E6C3-4907-B70A-B175683655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1" name="Freeform 11">
            <a:extLst>
              <a:ext uri="{FF2B5EF4-FFF2-40B4-BE49-F238E27FC236}">
                <a16:creationId xmlns:a16="http://schemas.microsoft.com/office/drawing/2014/main" id="{1310EFE2-B91D-47E7-B117-C2A802800A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411452"/>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Tree>
    <p:extLst>
      <p:ext uri="{BB962C8B-B14F-4D97-AF65-F5344CB8AC3E}">
        <p14:creationId xmlns:p14="http://schemas.microsoft.com/office/powerpoint/2010/main" val="4027292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169" name="Group 168">
            <a:extLst>
              <a:ext uri="{FF2B5EF4-FFF2-40B4-BE49-F238E27FC236}">
                <a16:creationId xmlns:a16="http://schemas.microsoft.com/office/drawing/2014/main" id="{EB9B5B69-A297-4D2F-8B89-529DA8A273B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70" name="Freeform 11">
              <a:extLst>
                <a:ext uri="{FF2B5EF4-FFF2-40B4-BE49-F238E27FC236}">
                  <a16:creationId xmlns:a16="http://schemas.microsoft.com/office/drawing/2014/main" id="{3E39D215-BF38-4094-82D7-61DED114527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71" name="Freeform 12">
              <a:extLst>
                <a:ext uri="{FF2B5EF4-FFF2-40B4-BE49-F238E27FC236}">
                  <a16:creationId xmlns:a16="http://schemas.microsoft.com/office/drawing/2014/main" id="{7412700A-91C4-4126-8F17-3B9449DBB38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72" name="Freeform 13">
              <a:extLst>
                <a:ext uri="{FF2B5EF4-FFF2-40B4-BE49-F238E27FC236}">
                  <a16:creationId xmlns:a16="http://schemas.microsoft.com/office/drawing/2014/main" id="{DF985802-25A8-4B99-89F0-2A42EC325F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73" name="Freeform 14">
              <a:extLst>
                <a:ext uri="{FF2B5EF4-FFF2-40B4-BE49-F238E27FC236}">
                  <a16:creationId xmlns:a16="http://schemas.microsoft.com/office/drawing/2014/main" id="{F54C35AF-DB92-4205-A779-2A385B7143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74" name="Freeform 15">
              <a:extLst>
                <a:ext uri="{FF2B5EF4-FFF2-40B4-BE49-F238E27FC236}">
                  <a16:creationId xmlns:a16="http://schemas.microsoft.com/office/drawing/2014/main" id="{9F845211-1F53-4E0A-891E-B78A206F07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75" name="Freeform 16">
              <a:extLst>
                <a:ext uri="{FF2B5EF4-FFF2-40B4-BE49-F238E27FC236}">
                  <a16:creationId xmlns:a16="http://schemas.microsoft.com/office/drawing/2014/main" id="{9149C7DD-9998-4805-BFC8-CEF5F5DF31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76" name="Freeform 17">
              <a:extLst>
                <a:ext uri="{FF2B5EF4-FFF2-40B4-BE49-F238E27FC236}">
                  <a16:creationId xmlns:a16="http://schemas.microsoft.com/office/drawing/2014/main" id="{47C8036D-3ECA-43DA-BAF5-3C65CF4112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77" name="Freeform 18">
              <a:extLst>
                <a:ext uri="{FF2B5EF4-FFF2-40B4-BE49-F238E27FC236}">
                  <a16:creationId xmlns:a16="http://schemas.microsoft.com/office/drawing/2014/main" id="{29C15912-CDE8-4DF3-9324-273FB4C86D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78" name="Freeform 19">
              <a:extLst>
                <a:ext uri="{FF2B5EF4-FFF2-40B4-BE49-F238E27FC236}">
                  <a16:creationId xmlns:a16="http://schemas.microsoft.com/office/drawing/2014/main" id="{37C68D51-B7DA-4572-AB7E-708540B3C6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79" name="Freeform 20">
              <a:extLst>
                <a:ext uri="{FF2B5EF4-FFF2-40B4-BE49-F238E27FC236}">
                  <a16:creationId xmlns:a16="http://schemas.microsoft.com/office/drawing/2014/main" id="{1AF802CB-4E9E-4895-9363-C119914909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80" name="Freeform 21">
              <a:extLst>
                <a:ext uri="{FF2B5EF4-FFF2-40B4-BE49-F238E27FC236}">
                  <a16:creationId xmlns:a16="http://schemas.microsoft.com/office/drawing/2014/main" id="{615760E5-5F27-4735-B01C-78E05F3FBB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81" name="Freeform 22">
              <a:extLst>
                <a:ext uri="{FF2B5EF4-FFF2-40B4-BE49-F238E27FC236}">
                  <a16:creationId xmlns:a16="http://schemas.microsoft.com/office/drawing/2014/main" id="{DB9C6516-B2DB-432F-BD3A-A1792BD46F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83" name="Group 182">
            <a:extLst>
              <a:ext uri="{FF2B5EF4-FFF2-40B4-BE49-F238E27FC236}">
                <a16:creationId xmlns:a16="http://schemas.microsoft.com/office/drawing/2014/main" id="{BC9C8D0D-644B-4B97-B83C-CC8E64361D4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84" name="Freeform 27">
              <a:extLst>
                <a:ext uri="{FF2B5EF4-FFF2-40B4-BE49-F238E27FC236}">
                  <a16:creationId xmlns:a16="http://schemas.microsoft.com/office/drawing/2014/main" id="{F8BE1EA6-80CF-446B-A4FE-3F935A51C0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85" name="Freeform 28">
              <a:extLst>
                <a:ext uri="{FF2B5EF4-FFF2-40B4-BE49-F238E27FC236}">
                  <a16:creationId xmlns:a16="http://schemas.microsoft.com/office/drawing/2014/main" id="{10E39808-F4F7-43DE-AB53-82B7B55EA4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86" name="Freeform 29">
              <a:extLst>
                <a:ext uri="{FF2B5EF4-FFF2-40B4-BE49-F238E27FC236}">
                  <a16:creationId xmlns:a16="http://schemas.microsoft.com/office/drawing/2014/main" id="{6ED5109A-600A-4C23-9BB3-C4C19C2D9F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87" name="Freeform 30">
              <a:extLst>
                <a:ext uri="{FF2B5EF4-FFF2-40B4-BE49-F238E27FC236}">
                  <a16:creationId xmlns:a16="http://schemas.microsoft.com/office/drawing/2014/main" id="{D76FF73F-8CA3-42B0-A680-353805CD2A5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88" name="Freeform 31">
              <a:extLst>
                <a:ext uri="{FF2B5EF4-FFF2-40B4-BE49-F238E27FC236}">
                  <a16:creationId xmlns:a16="http://schemas.microsoft.com/office/drawing/2014/main" id="{B26A6949-3BEB-422A-854C-D4E26E4CF1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89" name="Freeform 32">
              <a:extLst>
                <a:ext uri="{FF2B5EF4-FFF2-40B4-BE49-F238E27FC236}">
                  <a16:creationId xmlns:a16="http://schemas.microsoft.com/office/drawing/2014/main" id="{FE07AD25-30AF-40CD-B901-DF1EDBD682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90" name="Freeform 33">
              <a:extLst>
                <a:ext uri="{FF2B5EF4-FFF2-40B4-BE49-F238E27FC236}">
                  <a16:creationId xmlns:a16="http://schemas.microsoft.com/office/drawing/2014/main" id="{5AA460AF-7760-4F15-881A-6F0BFDBCDF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91" name="Freeform 34">
              <a:extLst>
                <a:ext uri="{FF2B5EF4-FFF2-40B4-BE49-F238E27FC236}">
                  <a16:creationId xmlns:a16="http://schemas.microsoft.com/office/drawing/2014/main" id="{EE53C70E-5D92-4C42-A34F-9F7D16006B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2" name="Freeform 35">
              <a:extLst>
                <a:ext uri="{FF2B5EF4-FFF2-40B4-BE49-F238E27FC236}">
                  <a16:creationId xmlns:a16="http://schemas.microsoft.com/office/drawing/2014/main" id="{C27614EE-0086-4D34-99BD-52F03708DC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93" name="Freeform 36">
              <a:extLst>
                <a:ext uri="{FF2B5EF4-FFF2-40B4-BE49-F238E27FC236}">
                  <a16:creationId xmlns:a16="http://schemas.microsoft.com/office/drawing/2014/main" id="{326919B9-3ED4-4744-A713-326B3BAF62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94" name="Freeform 37">
              <a:extLst>
                <a:ext uri="{FF2B5EF4-FFF2-40B4-BE49-F238E27FC236}">
                  <a16:creationId xmlns:a16="http://schemas.microsoft.com/office/drawing/2014/main" id="{898BDBF5-8AA3-49CD-999A-ABA1F7AE34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95" name="Freeform 38">
              <a:extLst>
                <a:ext uri="{FF2B5EF4-FFF2-40B4-BE49-F238E27FC236}">
                  <a16:creationId xmlns:a16="http://schemas.microsoft.com/office/drawing/2014/main" id="{AF8ED3E0-CBE7-48C4-8F9E-FF98079CDB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97" name="Rectangle 196">
            <a:extLst>
              <a:ext uri="{FF2B5EF4-FFF2-40B4-BE49-F238E27FC236}">
                <a16:creationId xmlns:a16="http://schemas.microsoft.com/office/drawing/2014/main" id="{A84F153B-2093-4171-BD2D-1631695C9B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99" name="Freeform 6">
            <a:extLst>
              <a:ext uri="{FF2B5EF4-FFF2-40B4-BE49-F238E27FC236}">
                <a16:creationId xmlns:a16="http://schemas.microsoft.com/office/drawing/2014/main" id="{DB5BC99D-7BEA-4F13-B82B-A956E2D097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201" name="Rectangle 200">
            <a:extLst>
              <a:ext uri="{FF2B5EF4-FFF2-40B4-BE49-F238E27FC236}">
                <a16:creationId xmlns:a16="http://schemas.microsoft.com/office/drawing/2014/main" id="{B7961235-F42C-4C83-B51B-7416382FB1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3" name="Rectangle 202">
            <a:extLst>
              <a:ext uri="{FF2B5EF4-FFF2-40B4-BE49-F238E27FC236}">
                <a16:creationId xmlns:a16="http://schemas.microsoft.com/office/drawing/2014/main" id="{254A09A1-AE33-4C84-B62F-DC061FD56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2" y="0"/>
            <a:ext cx="6111243" cy="6858000"/>
          </a:xfrm>
          <a:prstGeom prst="rect">
            <a:avLst/>
          </a:prstGeom>
          <a:solidFill>
            <a:schemeClr val="tx2">
              <a:lumMod val="5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D3B0A047-68B2-8449-A897-60D50CAA1EE3}"/>
              </a:ext>
            </a:extLst>
          </p:cNvPr>
          <p:cNvSpPr>
            <a:spLocks noGrp="1"/>
          </p:cNvSpPr>
          <p:nvPr>
            <p:ph type="title"/>
          </p:nvPr>
        </p:nvSpPr>
        <p:spPr>
          <a:xfrm>
            <a:off x="540279" y="967417"/>
            <a:ext cx="5280460" cy="3943250"/>
          </a:xfrm>
        </p:spPr>
        <p:txBody>
          <a:bodyPr vert="horz" lIns="91440" tIns="45720" rIns="91440" bIns="45720" rtlCol="0" anchor="b">
            <a:normAutofit/>
          </a:bodyPr>
          <a:lstStyle/>
          <a:p>
            <a:r>
              <a:rPr lang="en-US" sz="4000">
                <a:solidFill>
                  <a:srgbClr val="FEFFFF"/>
                </a:solidFill>
              </a:rPr>
              <a:t>Decision Trees</a:t>
            </a:r>
          </a:p>
        </p:txBody>
      </p:sp>
      <p:pic>
        <p:nvPicPr>
          <p:cNvPr id="5" name="Picture 4">
            <a:extLst>
              <a:ext uri="{FF2B5EF4-FFF2-40B4-BE49-F238E27FC236}">
                <a16:creationId xmlns:a16="http://schemas.microsoft.com/office/drawing/2014/main" id="{D4AFDC8C-6FAB-B043-B7FE-1139FC3BCF9C}"/>
              </a:ext>
            </a:extLst>
          </p:cNvPr>
          <p:cNvPicPr>
            <a:picLocks noChangeAspect="1"/>
          </p:cNvPicPr>
          <p:nvPr/>
        </p:nvPicPr>
        <p:blipFill>
          <a:blip r:embed="rId2"/>
          <a:stretch>
            <a:fillRect/>
          </a:stretch>
        </p:blipFill>
        <p:spPr>
          <a:xfrm>
            <a:off x="6951405" y="3671802"/>
            <a:ext cx="5068589" cy="3015811"/>
          </a:xfrm>
          <a:prstGeom prst="rect">
            <a:avLst/>
          </a:prstGeom>
        </p:spPr>
      </p:pic>
      <p:sp>
        <p:nvSpPr>
          <p:cNvPr id="205" name="Freeform 27">
            <a:extLst>
              <a:ext uri="{FF2B5EF4-FFF2-40B4-BE49-F238E27FC236}">
                <a16:creationId xmlns:a16="http://schemas.microsoft.com/office/drawing/2014/main" id="{D62F2749-B982-4ADE-B1EF-679002587B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5033007"/>
            <a:ext cx="6881206" cy="857047"/>
          </a:xfrm>
          <a:custGeom>
            <a:avLst/>
            <a:gdLst>
              <a:gd name="connsiteX0" fmla="*/ 0 w 6881206"/>
              <a:gd name="connsiteY0" fmla="*/ 0 h 857047"/>
              <a:gd name="connsiteX1" fmla="*/ 653445 w 6881206"/>
              <a:gd name="connsiteY1" fmla="*/ 0 h 857047"/>
              <a:gd name="connsiteX2" fmla="*/ 1156123 w 6881206"/>
              <a:gd name="connsiteY2" fmla="*/ 0 h 857047"/>
              <a:gd name="connsiteX3" fmla="*/ 1380221 w 6881206"/>
              <a:gd name="connsiteY3" fmla="*/ 0 h 857047"/>
              <a:gd name="connsiteX4" fmla="*/ 1444324 w 6881206"/>
              <a:gd name="connsiteY4" fmla="*/ 0 h 857047"/>
              <a:gd name="connsiteX5" fmla="*/ 1522072 w 6881206"/>
              <a:gd name="connsiteY5" fmla="*/ 0 h 857047"/>
              <a:gd name="connsiteX6" fmla="*/ 1596570 w 6881206"/>
              <a:gd name="connsiteY6" fmla="*/ 0 h 857047"/>
              <a:gd name="connsiteX7" fmla="*/ 1893047 w 6881206"/>
              <a:gd name="connsiteY7" fmla="*/ 0 h 857047"/>
              <a:gd name="connsiteX8" fmla="*/ 1978260 w 6881206"/>
              <a:gd name="connsiteY8" fmla="*/ 0 h 857047"/>
              <a:gd name="connsiteX9" fmla="*/ 2032793 w 6881206"/>
              <a:gd name="connsiteY9" fmla="*/ 0 h 857047"/>
              <a:gd name="connsiteX10" fmla="*/ 2095032 w 6881206"/>
              <a:gd name="connsiteY10" fmla="*/ 0 h 857047"/>
              <a:gd name="connsiteX11" fmla="*/ 2574748 w 6881206"/>
              <a:gd name="connsiteY11" fmla="*/ 0 h 857047"/>
              <a:gd name="connsiteX12" fmla="*/ 2712413 w 6881206"/>
              <a:gd name="connsiteY12" fmla="*/ 0 h 857047"/>
              <a:gd name="connsiteX13" fmla="*/ 2724164 w 6881206"/>
              <a:gd name="connsiteY13" fmla="*/ 0 h 857047"/>
              <a:gd name="connsiteX14" fmla="*/ 2806423 w 6881206"/>
              <a:gd name="connsiteY14" fmla="*/ 0 h 857047"/>
              <a:gd name="connsiteX15" fmla="*/ 2975563 w 6881206"/>
              <a:gd name="connsiteY15" fmla="*/ 0 h 857047"/>
              <a:gd name="connsiteX16" fmla="*/ 3029696 w 6881206"/>
              <a:gd name="connsiteY16" fmla="*/ 0 h 857047"/>
              <a:gd name="connsiteX17" fmla="*/ 3216247 w 6881206"/>
              <a:gd name="connsiteY17" fmla="*/ 0 h 857047"/>
              <a:gd name="connsiteX18" fmla="*/ 3464491 w 6881206"/>
              <a:gd name="connsiteY18" fmla="*/ 0 h 857047"/>
              <a:gd name="connsiteX19" fmla="*/ 3476820 w 6881206"/>
              <a:gd name="connsiteY19" fmla="*/ 0 h 857047"/>
              <a:gd name="connsiteX20" fmla="*/ 3508932 w 6881206"/>
              <a:gd name="connsiteY20" fmla="*/ 0 h 857047"/>
              <a:gd name="connsiteX21" fmla="*/ 3518154 w 6881206"/>
              <a:gd name="connsiteY21" fmla="*/ 0 h 857047"/>
              <a:gd name="connsiteX22" fmla="*/ 3563124 w 6881206"/>
              <a:gd name="connsiteY22" fmla="*/ 0 h 857047"/>
              <a:gd name="connsiteX23" fmla="*/ 3568615 w 6881206"/>
              <a:gd name="connsiteY23" fmla="*/ 0 h 857047"/>
              <a:gd name="connsiteX24" fmla="*/ 3582711 w 6881206"/>
              <a:gd name="connsiteY24" fmla="*/ 0 h 857047"/>
              <a:gd name="connsiteX25" fmla="*/ 3607047 w 6881206"/>
              <a:gd name="connsiteY25" fmla="*/ 0 h 857047"/>
              <a:gd name="connsiteX26" fmla="*/ 3711363 w 6881206"/>
              <a:gd name="connsiteY26" fmla="*/ 0 h 857047"/>
              <a:gd name="connsiteX27" fmla="*/ 3757936 w 6881206"/>
              <a:gd name="connsiteY27" fmla="*/ 0 h 857047"/>
              <a:gd name="connsiteX28" fmla="*/ 3914505 w 6881206"/>
              <a:gd name="connsiteY28" fmla="*/ 0 h 857047"/>
              <a:gd name="connsiteX29" fmla="*/ 4099165 w 6881206"/>
              <a:gd name="connsiteY29" fmla="*/ 0 h 857047"/>
              <a:gd name="connsiteX30" fmla="*/ 4176573 w 6881206"/>
              <a:gd name="connsiteY30" fmla="*/ 0 h 857047"/>
              <a:gd name="connsiteX31" fmla="*/ 4211043 w 6881206"/>
              <a:gd name="connsiteY31" fmla="*/ 0 h 857047"/>
              <a:gd name="connsiteX32" fmla="*/ 4249415 w 6881206"/>
              <a:gd name="connsiteY32" fmla="*/ 0 h 857047"/>
              <a:gd name="connsiteX33" fmla="*/ 4292911 w 6881206"/>
              <a:gd name="connsiteY33" fmla="*/ 0 h 857047"/>
              <a:gd name="connsiteX34" fmla="*/ 4715176 w 6881206"/>
              <a:gd name="connsiteY34" fmla="*/ 0 h 857047"/>
              <a:gd name="connsiteX35" fmla="*/ 4749035 w 6881206"/>
              <a:gd name="connsiteY35" fmla="*/ 0 h 857047"/>
              <a:gd name="connsiteX36" fmla="*/ 5107279 w 6881206"/>
              <a:gd name="connsiteY36" fmla="*/ 0 h 857047"/>
              <a:gd name="connsiteX37" fmla="*/ 5446306 w 6881206"/>
              <a:gd name="connsiteY37" fmla="*/ 0 h 857047"/>
              <a:gd name="connsiteX38" fmla="*/ 5654500 w 6881206"/>
              <a:gd name="connsiteY38" fmla="*/ 0 h 857047"/>
              <a:gd name="connsiteX39" fmla="*/ 5879355 w 6881206"/>
              <a:gd name="connsiteY39" fmla="*/ 0 h 857047"/>
              <a:gd name="connsiteX40" fmla="*/ 6374171 w 6881206"/>
              <a:gd name="connsiteY40" fmla="*/ 0 h 857047"/>
              <a:gd name="connsiteX41" fmla="*/ 6382691 w 6881206"/>
              <a:gd name="connsiteY41" fmla="*/ 0 h 857047"/>
              <a:gd name="connsiteX42" fmla="*/ 6406881 w 6881206"/>
              <a:gd name="connsiteY42" fmla="*/ 10516 h 857047"/>
              <a:gd name="connsiteX43" fmla="*/ 6411719 w 6881206"/>
              <a:gd name="connsiteY43" fmla="*/ 15774 h 857047"/>
              <a:gd name="connsiteX44" fmla="*/ 6412418 w 6881206"/>
              <a:gd name="connsiteY44" fmla="*/ 16534 h 857047"/>
              <a:gd name="connsiteX45" fmla="*/ 6413765 w 6881206"/>
              <a:gd name="connsiteY45" fmla="*/ 17998 h 857047"/>
              <a:gd name="connsiteX46" fmla="*/ 6418286 w 6881206"/>
              <a:gd name="connsiteY46" fmla="*/ 21854 h 857047"/>
              <a:gd name="connsiteX47" fmla="*/ 6867337 w 6881206"/>
              <a:gd name="connsiteY47" fmla="*/ 404863 h 857047"/>
              <a:gd name="connsiteX48" fmla="*/ 6867337 w 6881206"/>
              <a:gd name="connsiteY48" fmla="*/ 452185 h 857047"/>
              <a:gd name="connsiteX49" fmla="*/ 6491457 w 6881206"/>
              <a:gd name="connsiteY49" fmla="*/ 772784 h 857047"/>
              <a:gd name="connsiteX50" fmla="*/ 6413765 w 6881206"/>
              <a:gd name="connsiteY50" fmla="*/ 839050 h 857047"/>
              <a:gd name="connsiteX51" fmla="*/ 6411719 w 6881206"/>
              <a:gd name="connsiteY51" fmla="*/ 841273 h 857047"/>
              <a:gd name="connsiteX52" fmla="*/ 6406881 w 6881206"/>
              <a:gd name="connsiteY52" fmla="*/ 846531 h 857047"/>
              <a:gd name="connsiteX53" fmla="*/ 6382691 w 6881206"/>
              <a:gd name="connsiteY53" fmla="*/ 857047 h 857047"/>
              <a:gd name="connsiteX54" fmla="*/ 6374171 w 6881206"/>
              <a:gd name="connsiteY54" fmla="*/ 857047 h 857047"/>
              <a:gd name="connsiteX55" fmla="*/ 6368680 w 6881206"/>
              <a:gd name="connsiteY55" fmla="*/ 857047 h 857047"/>
              <a:gd name="connsiteX56" fmla="*/ 6348221 w 6881206"/>
              <a:gd name="connsiteY56" fmla="*/ 857047 h 857047"/>
              <a:gd name="connsiteX57" fmla="*/ 6330248 w 6881206"/>
              <a:gd name="connsiteY57" fmla="*/ 857047 h 857047"/>
              <a:gd name="connsiteX58" fmla="*/ 6266353 w 6881206"/>
              <a:gd name="connsiteY58" fmla="*/ 857047 h 857047"/>
              <a:gd name="connsiteX59" fmla="*/ 6225932 w 6881206"/>
              <a:gd name="connsiteY59" fmla="*/ 857047 h 857047"/>
              <a:gd name="connsiteX60" fmla="*/ 6106926 w 6881206"/>
              <a:gd name="connsiteY60" fmla="*/ 857047 h 857047"/>
              <a:gd name="connsiteX61" fmla="*/ 6022790 w 6881206"/>
              <a:gd name="connsiteY61" fmla="*/ 857047 h 857047"/>
              <a:gd name="connsiteX62" fmla="*/ 5844088 w 6881206"/>
              <a:gd name="connsiteY62" fmla="*/ 857047 h 857047"/>
              <a:gd name="connsiteX63" fmla="*/ 5687880 w 6881206"/>
              <a:gd name="connsiteY63" fmla="*/ 857047 h 857047"/>
              <a:gd name="connsiteX64" fmla="*/ 5451985 w 6881206"/>
              <a:gd name="connsiteY64" fmla="*/ 857047 h 857047"/>
              <a:gd name="connsiteX65" fmla="*/ 5188261 w 6881206"/>
              <a:gd name="connsiteY65" fmla="*/ 857047 h 857047"/>
              <a:gd name="connsiteX66" fmla="*/ 4904764 w 6881206"/>
              <a:gd name="connsiteY66" fmla="*/ 857047 h 857047"/>
              <a:gd name="connsiteX67" fmla="*/ 4490989 w 6881206"/>
              <a:gd name="connsiteY67" fmla="*/ 857047 h 857047"/>
              <a:gd name="connsiteX68" fmla="*/ 4176573 w 6881206"/>
              <a:gd name="connsiteY68" fmla="*/ 857047 h 857047"/>
              <a:gd name="connsiteX69" fmla="*/ 4099165 w 6881206"/>
              <a:gd name="connsiteY69" fmla="*/ 857047 h 857047"/>
              <a:gd name="connsiteX70" fmla="*/ 4089943 w 6881206"/>
              <a:gd name="connsiteY70" fmla="*/ 857047 h 857047"/>
              <a:gd name="connsiteX71" fmla="*/ 4057940 w 6881206"/>
              <a:gd name="connsiteY71" fmla="*/ 857047 h 857047"/>
              <a:gd name="connsiteX72" fmla="*/ 4025386 w 6881206"/>
              <a:gd name="connsiteY72" fmla="*/ 857047 h 857047"/>
              <a:gd name="connsiteX73" fmla="*/ 3850160 w 6881206"/>
              <a:gd name="connsiteY73" fmla="*/ 857047 h 857047"/>
              <a:gd name="connsiteX74" fmla="*/ 3563124 w 6881206"/>
              <a:gd name="connsiteY74" fmla="*/ 857047 h 857047"/>
              <a:gd name="connsiteX75" fmla="*/ 3550795 w 6881206"/>
              <a:gd name="connsiteY75" fmla="*/ 857047 h 857047"/>
              <a:gd name="connsiteX76" fmla="*/ 3508932 w 6881206"/>
              <a:gd name="connsiteY76" fmla="*/ 857047 h 857047"/>
              <a:gd name="connsiteX77" fmla="*/ 3483683 w 6881206"/>
              <a:gd name="connsiteY77" fmla="*/ 857047 h 857047"/>
              <a:gd name="connsiteX78" fmla="*/ 3464491 w 6881206"/>
              <a:gd name="connsiteY78" fmla="*/ 857047 h 857047"/>
              <a:gd name="connsiteX79" fmla="*/ 3452740 w 6881206"/>
              <a:gd name="connsiteY79" fmla="*/ 857047 h 857047"/>
              <a:gd name="connsiteX80" fmla="*/ 3423719 w 6881206"/>
              <a:gd name="connsiteY80" fmla="*/ 857047 h 857047"/>
              <a:gd name="connsiteX81" fmla="*/ 3370481 w 6881206"/>
              <a:gd name="connsiteY81" fmla="*/ 857047 h 857047"/>
              <a:gd name="connsiteX82" fmla="*/ 3306946 w 6881206"/>
              <a:gd name="connsiteY82" fmla="*/ 857047 h 857047"/>
              <a:gd name="connsiteX83" fmla="*/ 3147208 w 6881206"/>
              <a:gd name="connsiteY83" fmla="*/ 857047 h 857047"/>
              <a:gd name="connsiteX84" fmla="*/ 3114429 w 6881206"/>
              <a:gd name="connsiteY84" fmla="*/ 857047 h 857047"/>
              <a:gd name="connsiteX85" fmla="*/ 2960658 w 6881206"/>
              <a:gd name="connsiteY85" fmla="*/ 857047 h 857047"/>
              <a:gd name="connsiteX86" fmla="*/ 2827230 w 6881206"/>
              <a:gd name="connsiteY86" fmla="*/ 857047 h 857047"/>
              <a:gd name="connsiteX87" fmla="*/ 2712413 w 6881206"/>
              <a:gd name="connsiteY87" fmla="*/ 857047 h 857047"/>
              <a:gd name="connsiteX88" fmla="*/ 2680242 w 6881206"/>
              <a:gd name="connsiteY88" fmla="*/ 857047 h 857047"/>
              <a:gd name="connsiteX89" fmla="*/ 2603835 w 6881206"/>
              <a:gd name="connsiteY89" fmla="*/ 857047 h 857047"/>
              <a:gd name="connsiteX90" fmla="*/ 2455042 w 6881206"/>
              <a:gd name="connsiteY90" fmla="*/ 857047 h 857047"/>
              <a:gd name="connsiteX91" fmla="*/ 2426415 w 6881206"/>
              <a:gd name="connsiteY91" fmla="*/ 857047 h 857047"/>
              <a:gd name="connsiteX92" fmla="*/ 2209736 w 6881206"/>
              <a:gd name="connsiteY92" fmla="*/ 857047 h 857047"/>
              <a:gd name="connsiteX93" fmla="*/ 1893047 w 6881206"/>
              <a:gd name="connsiteY93" fmla="*/ 857047 h 857047"/>
              <a:gd name="connsiteX94" fmla="*/ 1885034 w 6881206"/>
              <a:gd name="connsiteY94" fmla="*/ 857047 h 857047"/>
              <a:gd name="connsiteX95" fmla="*/ 1843786 w 6881206"/>
              <a:gd name="connsiteY95" fmla="*/ 857047 h 857047"/>
              <a:gd name="connsiteX96" fmla="*/ 1828944 w 6881206"/>
              <a:gd name="connsiteY96" fmla="*/ 857047 h 857047"/>
              <a:gd name="connsiteX97" fmla="*/ 1380221 w 6881206"/>
              <a:gd name="connsiteY97" fmla="*/ 857047 h 857047"/>
              <a:gd name="connsiteX98" fmla="*/ 1333065 w 6881206"/>
              <a:gd name="connsiteY98" fmla="*/ 857047 h 857047"/>
              <a:gd name="connsiteX99" fmla="*/ 653445 w 6881206"/>
              <a:gd name="connsiteY99" fmla="*/ 857047 h 857047"/>
              <a:gd name="connsiteX100" fmla="*/ 0 w 6881206"/>
              <a:gd name="connsiteY100" fmla="*/ 857047 h 857047"/>
              <a:gd name="connsiteX101" fmla="*/ 0 w 6881206"/>
              <a:gd name="connsiteY101" fmla="*/ 0 h 857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6881206" h="857047">
                <a:moveTo>
                  <a:pt x="0" y="0"/>
                </a:moveTo>
                <a:cubicBezTo>
                  <a:pt x="0" y="0"/>
                  <a:pt x="0" y="0"/>
                  <a:pt x="653445" y="0"/>
                </a:cubicBezTo>
                <a:cubicBezTo>
                  <a:pt x="653445" y="0"/>
                  <a:pt x="653445" y="0"/>
                  <a:pt x="1156123" y="0"/>
                </a:cubicBezTo>
                <a:lnTo>
                  <a:pt x="1380221" y="0"/>
                </a:lnTo>
                <a:cubicBezTo>
                  <a:pt x="1380221" y="0"/>
                  <a:pt x="1380221" y="0"/>
                  <a:pt x="1444324" y="0"/>
                </a:cubicBezTo>
                <a:lnTo>
                  <a:pt x="1522072" y="0"/>
                </a:lnTo>
                <a:lnTo>
                  <a:pt x="1596570" y="0"/>
                </a:lnTo>
                <a:cubicBezTo>
                  <a:pt x="1668686" y="0"/>
                  <a:pt x="1764840" y="0"/>
                  <a:pt x="1893047" y="0"/>
                </a:cubicBezTo>
                <a:cubicBezTo>
                  <a:pt x="1893047" y="0"/>
                  <a:pt x="1893047" y="0"/>
                  <a:pt x="1978260" y="0"/>
                </a:cubicBezTo>
                <a:lnTo>
                  <a:pt x="2032793" y="0"/>
                </a:lnTo>
                <a:lnTo>
                  <a:pt x="2095032" y="0"/>
                </a:lnTo>
                <a:cubicBezTo>
                  <a:pt x="2196025" y="0"/>
                  <a:pt x="2347515" y="0"/>
                  <a:pt x="2574748" y="0"/>
                </a:cubicBezTo>
                <a:lnTo>
                  <a:pt x="2712413" y="0"/>
                </a:lnTo>
                <a:lnTo>
                  <a:pt x="2724164" y="0"/>
                </a:lnTo>
                <a:lnTo>
                  <a:pt x="2806423" y="0"/>
                </a:lnTo>
                <a:lnTo>
                  <a:pt x="2975563" y="0"/>
                </a:lnTo>
                <a:lnTo>
                  <a:pt x="3029696" y="0"/>
                </a:lnTo>
                <a:lnTo>
                  <a:pt x="3216247" y="0"/>
                </a:lnTo>
                <a:lnTo>
                  <a:pt x="3464491" y="0"/>
                </a:lnTo>
                <a:lnTo>
                  <a:pt x="3476820" y="0"/>
                </a:lnTo>
                <a:lnTo>
                  <a:pt x="3508932" y="0"/>
                </a:lnTo>
                <a:cubicBezTo>
                  <a:pt x="3508932" y="0"/>
                  <a:pt x="3508932" y="0"/>
                  <a:pt x="3518154" y="0"/>
                </a:cubicBezTo>
                <a:lnTo>
                  <a:pt x="3563124" y="0"/>
                </a:lnTo>
                <a:lnTo>
                  <a:pt x="3568615" y="0"/>
                </a:lnTo>
                <a:lnTo>
                  <a:pt x="3582711" y="0"/>
                </a:lnTo>
                <a:lnTo>
                  <a:pt x="3607047" y="0"/>
                </a:lnTo>
                <a:lnTo>
                  <a:pt x="3711363" y="0"/>
                </a:lnTo>
                <a:lnTo>
                  <a:pt x="3757936" y="0"/>
                </a:lnTo>
                <a:lnTo>
                  <a:pt x="3914505" y="0"/>
                </a:lnTo>
                <a:lnTo>
                  <a:pt x="4099165" y="0"/>
                </a:lnTo>
                <a:cubicBezTo>
                  <a:pt x="4099165" y="0"/>
                  <a:pt x="4099165" y="0"/>
                  <a:pt x="4176573" y="0"/>
                </a:cubicBezTo>
                <a:cubicBezTo>
                  <a:pt x="4176573" y="0"/>
                  <a:pt x="4176573" y="0"/>
                  <a:pt x="4211043" y="0"/>
                </a:cubicBezTo>
                <a:lnTo>
                  <a:pt x="4249415" y="0"/>
                </a:lnTo>
                <a:lnTo>
                  <a:pt x="4292911" y="0"/>
                </a:lnTo>
                <a:cubicBezTo>
                  <a:pt x="4370470" y="0"/>
                  <a:pt x="4499735" y="0"/>
                  <a:pt x="4715176" y="0"/>
                </a:cubicBezTo>
                <a:lnTo>
                  <a:pt x="4749035" y="0"/>
                </a:lnTo>
                <a:lnTo>
                  <a:pt x="5107279" y="0"/>
                </a:lnTo>
                <a:lnTo>
                  <a:pt x="5446306" y="0"/>
                </a:lnTo>
                <a:lnTo>
                  <a:pt x="5654500" y="0"/>
                </a:lnTo>
                <a:lnTo>
                  <a:pt x="5879355" y="0"/>
                </a:lnTo>
                <a:lnTo>
                  <a:pt x="6374171" y="0"/>
                </a:lnTo>
                <a:lnTo>
                  <a:pt x="6382691" y="0"/>
                </a:lnTo>
                <a:cubicBezTo>
                  <a:pt x="6392367" y="0"/>
                  <a:pt x="6402043" y="5258"/>
                  <a:pt x="6406881" y="10516"/>
                </a:cubicBezTo>
                <a:cubicBezTo>
                  <a:pt x="6406881" y="10516"/>
                  <a:pt x="6411719" y="10516"/>
                  <a:pt x="6411719" y="15774"/>
                </a:cubicBezTo>
                <a:cubicBezTo>
                  <a:pt x="6411719" y="15774"/>
                  <a:pt x="6411719" y="15774"/>
                  <a:pt x="6412418" y="16534"/>
                </a:cubicBezTo>
                <a:lnTo>
                  <a:pt x="6413765" y="17998"/>
                </a:lnTo>
                <a:lnTo>
                  <a:pt x="6418286" y="21854"/>
                </a:lnTo>
                <a:cubicBezTo>
                  <a:pt x="6439669" y="40092"/>
                  <a:pt x="6525203" y="113046"/>
                  <a:pt x="6867337" y="404863"/>
                </a:cubicBezTo>
                <a:cubicBezTo>
                  <a:pt x="6885830" y="415379"/>
                  <a:pt x="6885830" y="436411"/>
                  <a:pt x="6867337" y="452185"/>
                </a:cubicBezTo>
                <a:cubicBezTo>
                  <a:pt x="6867337" y="452185"/>
                  <a:pt x="6867337" y="452185"/>
                  <a:pt x="6491457" y="772784"/>
                </a:cubicBezTo>
                <a:lnTo>
                  <a:pt x="6413765" y="839050"/>
                </a:lnTo>
                <a:lnTo>
                  <a:pt x="6411719" y="841273"/>
                </a:lnTo>
                <a:cubicBezTo>
                  <a:pt x="6411719" y="841273"/>
                  <a:pt x="6406881" y="841273"/>
                  <a:pt x="6406881" y="846531"/>
                </a:cubicBezTo>
                <a:cubicBezTo>
                  <a:pt x="6402043" y="851789"/>
                  <a:pt x="6392367" y="857047"/>
                  <a:pt x="6382691" y="857047"/>
                </a:cubicBezTo>
                <a:lnTo>
                  <a:pt x="6374171" y="857047"/>
                </a:lnTo>
                <a:lnTo>
                  <a:pt x="6368680" y="857047"/>
                </a:lnTo>
                <a:lnTo>
                  <a:pt x="6348221" y="857047"/>
                </a:lnTo>
                <a:lnTo>
                  <a:pt x="6330248" y="857047"/>
                </a:lnTo>
                <a:lnTo>
                  <a:pt x="6266353" y="857047"/>
                </a:lnTo>
                <a:lnTo>
                  <a:pt x="6225932" y="857047"/>
                </a:lnTo>
                <a:lnTo>
                  <a:pt x="6106926" y="857047"/>
                </a:lnTo>
                <a:lnTo>
                  <a:pt x="6022790" y="857047"/>
                </a:lnTo>
                <a:lnTo>
                  <a:pt x="5844088" y="857047"/>
                </a:lnTo>
                <a:lnTo>
                  <a:pt x="5687880" y="857047"/>
                </a:lnTo>
                <a:lnTo>
                  <a:pt x="5451985" y="857047"/>
                </a:lnTo>
                <a:lnTo>
                  <a:pt x="5188261" y="857047"/>
                </a:lnTo>
                <a:lnTo>
                  <a:pt x="4904764" y="857047"/>
                </a:lnTo>
                <a:lnTo>
                  <a:pt x="4490989" y="857047"/>
                </a:lnTo>
                <a:lnTo>
                  <a:pt x="4176573" y="857047"/>
                </a:lnTo>
                <a:cubicBezTo>
                  <a:pt x="4176573" y="857047"/>
                  <a:pt x="4176573" y="857047"/>
                  <a:pt x="4099165" y="857047"/>
                </a:cubicBezTo>
                <a:cubicBezTo>
                  <a:pt x="4099165" y="857047"/>
                  <a:pt x="4099165" y="857047"/>
                  <a:pt x="4089943" y="857047"/>
                </a:cubicBezTo>
                <a:lnTo>
                  <a:pt x="4057940" y="857047"/>
                </a:lnTo>
                <a:lnTo>
                  <a:pt x="4025386" y="857047"/>
                </a:lnTo>
                <a:cubicBezTo>
                  <a:pt x="3988496" y="857047"/>
                  <a:pt x="3933162" y="857047"/>
                  <a:pt x="3850160" y="857047"/>
                </a:cubicBezTo>
                <a:lnTo>
                  <a:pt x="3563124" y="857047"/>
                </a:lnTo>
                <a:lnTo>
                  <a:pt x="3550795" y="857047"/>
                </a:lnTo>
                <a:lnTo>
                  <a:pt x="3508932" y="857047"/>
                </a:lnTo>
                <a:cubicBezTo>
                  <a:pt x="3508932" y="857047"/>
                  <a:pt x="3508932" y="857047"/>
                  <a:pt x="3483683" y="857047"/>
                </a:cubicBezTo>
                <a:lnTo>
                  <a:pt x="3464491" y="857047"/>
                </a:lnTo>
                <a:lnTo>
                  <a:pt x="3452740" y="857047"/>
                </a:lnTo>
                <a:lnTo>
                  <a:pt x="3423719" y="857047"/>
                </a:lnTo>
                <a:lnTo>
                  <a:pt x="3370481" y="857047"/>
                </a:lnTo>
                <a:lnTo>
                  <a:pt x="3306946" y="857047"/>
                </a:lnTo>
                <a:lnTo>
                  <a:pt x="3147208" y="857047"/>
                </a:lnTo>
                <a:lnTo>
                  <a:pt x="3114429" y="857047"/>
                </a:lnTo>
                <a:lnTo>
                  <a:pt x="2960658" y="857047"/>
                </a:lnTo>
                <a:lnTo>
                  <a:pt x="2827230" y="857047"/>
                </a:lnTo>
                <a:lnTo>
                  <a:pt x="2712413" y="857047"/>
                </a:lnTo>
                <a:lnTo>
                  <a:pt x="2680242" y="857047"/>
                </a:lnTo>
                <a:lnTo>
                  <a:pt x="2603835" y="857047"/>
                </a:lnTo>
                <a:lnTo>
                  <a:pt x="2455042" y="857047"/>
                </a:lnTo>
                <a:lnTo>
                  <a:pt x="2426415" y="857047"/>
                </a:lnTo>
                <a:lnTo>
                  <a:pt x="2209736" y="857047"/>
                </a:lnTo>
                <a:lnTo>
                  <a:pt x="1893047" y="857047"/>
                </a:lnTo>
                <a:cubicBezTo>
                  <a:pt x="1893047" y="857047"/>
                  <a:pt x="1893047" y="857047"/>
                  <a:pt x="1885034" y="857047"/>
                </a:cubicBezTo>
                <a:lnTo>
                  <a:pt x="1843786" y="857047"/>
                </a:lnTo>
                <a:lnTo>
                  <a:pt x="1828944" y="857047"/>
                </a:lnTo>
                <a:cubicBezTo>
                  <a:pt x="1764840" y="857047"/>
                  <a:pt x="1636634" y="857047"/>
                  <a:pt x="1380221" y="857047"/>
                </a:cubicBezTo>
                <a:lnTo>
                  <a:pt x="1333065" y="857047"/>
                </a:lnTo>
                <a:cubicBezTo>
                  <a:pt x="1136016" y="857047"/>
                  <a:pt x="910816" y="857047"/>
                  <a:pt x="653445" y="857047"/>
                </a:cubicBezTo>
                <a:cubicBezTo>
                  <a:pt x="653445" y="857047"/>
                  <a:pt x="653445" y="857047"/>
                  <a:pt x="0" y="857047"/>
                </a:cubicBezTo>
                <a:cubicBezTo>
                  <a:pt x="0" y="857047"/>
                  <a:pt x="0" y="857047"/>
                  <a:pt x="0" y="0"/>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noAutofit/>
          </a:bodyPr>
          <a:lstStyle/>
          <a:p>
            <a:endParaRPr lang="en-US"/>
          </a:p>
        </p:txBody>
      </p:sp>
      <p:pic>
        <p:nvPicPr>
          <p:cNvPr id="4" name="Picture 3">
            <a:extLst>
              <a:ext uri="{FF2B5EF4-FFF2-40B4-BE49-F238E27FC236}">
                <a16:creationId xmlns:a16="http://schemas.microsoft.com/office/drawing/2014/main" id="{73B435EF-E167-6445-AC41-545F33CF347F}"/>
              </a:ext>
            </a:extLst>
          </p:cNvPr>
          <p:cNvPicPr>
            <a:picLocks noChangeAspect="1"/>
          </p:cNvPicPr>
          <p:nvPr/>
        </p:nvPicPr>
        <p:blipFill>
          <a:blip r:embed="rId3"/>
          <a:stretch>
            <a:fillRect/>
          </a:stretch>
        </p:blipFill>
        <p:spPr>
          <a:xfrm>
            <a:off x="7068725" y="199398"/>
            <a:ext cx="4657964" cy="3272220"/>
          </a:xfrm>
          <a:prstGeom prst="rect">
            <a:avLst/>
          </a:prstGeom>
        </p:spPr>
      </p:pic>
    </p:spTree>
    <p:extLst>
      <p:ext uri="{BB962C8B-B14F-4D97-AF65-F5344CB8AC3E}">
        <p14:creationId xmlns:p14="http://schemas.microsoft.com/office/powerpoint/2010/main" val="15058432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2F3ECD7F-BF61-4CB1-AA15-464BB771E7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66F1B29-3A08-4DB7-9F92-4C09B3BCFF1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8229600" cy="6858000"/>
          </a:xfrm>
          <a:prstGeom prst="rect">
            <a:avLst/>
          </a:prstGeom>
          <a:solidFill>
            <a:schemeClr val="tx2">
              <a:lumMod val="5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5">
            <a:extLst>
              <a:ext uri="{FF2B5EF4-FFF2-40B4-BE49-F238E27FC236}">
                <a16:creationId xmlns:a16="http://schemas.microsoft.com/office/drawing/2014/main" id="{44A5AAD1-9616-4E1C-B3AC-E5497A6A3C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1" y="659027"/>
            <a:ext cx="9042690" cy="1035152"/>
          </a:xfrm>
          <a:custGeom>
            <a:avLst/>
            <a:gdLst>
              <a:gd name="T0" fmla="*/ 1900 w 1902"/>
              <a:gd name="T1" fmla="*/ 77 h 163"/>
              <a:gd name="T2" fmla="*/ 1826 w 1902"/>
              <a:gd name="T3" fmla="*/ 3 h 163"/>
              <a:gd name="T4" fmla="*/ 1825 w 1902"/>
              <a:gd name="T5" fmla="*/ 2 h 163"/>
              <a:gd name="T6" fmla="*/ 1819 w 1902"/>
              <a:gd name="T7" fmla="*/ 0 h 163"/>
              <a:gd name="T8" fmla="*/ 1363 w 1902"/>
              <a:gd name="T9" fmla="*/ 0 h 163"/>
              <a:gd name="T10" fmla="*/ 1348 w 1902"/>
              <a:gd name="T11" fmla="*/ 0 h 163"/>
              <a:gd name="T12" fmla="*/ 1225 w 1902"/>
              <a:gd name="T13" fmla="*/ 0 h 163"/>
              <a:gd name="T14" fmla="*/ 1033 w 1902"/>
              <a:gd name="T15" fmla="*/ 0 h 163"/>
              <a:gd name="T16" fmla="*/ 892 w 1902"/>
              <a:gd name="T17" fmla="*/ 0 h 163"/>
              <a:gd name="T18" fmla="*/ 786 w 1902"/>
              <a:gd name="T19" fmla="*/ 0 h 163"/>
              <a:gd name="T20" fmla="*/ 577 w 1902"/>
              <a:gd name="T21" fmla="*/ 0 h 163"/>
              <a:gd name="T22" fmla="*/ 562 w 1902"/>
              <a:gd name="T23" fmla="*/ 0 h 163"/>
              <a:gd name="T24" fmla="*/ 439 w 1902"/>
              <a:gd name="T25" fmla="*/ 0 h 163"/>
              <a:gd name="T26" fmla="*/ 106 w 1902"/>
              <a:gd name="T27" fmla="*/ 0 h 163"/>
              <a:gd name="T28" fmla="*/ 0 w 1902"/>
              <a:gd name="T29" fmla="*/ 0 h 163"/>
              <a:gd name="T30" fmla="*/ 0 w 1902"/>
              <a:gd name="T31" fmla="*/ 163 h 163"/>
              <a:gd name="T32" fmla="*/ 106 w 1902"/>
              <a:gd name="T33" fmla="*/ 163 h 163"/>
              <a:gd name="T34" fmla="*/ 439 w 1902"/>
              <a:gd name="T35" fmla="*/ 163 h 163"/>
              <a:gd name="T36" fmla="*/ 562 w 1902"/>
              <a:gd name="T37" fmla="*/ 163 h 163"/>
              <a:gd name="T38" fmla="*/ 577 w 1902"/>
              <a:gd name="T39" fmla="*/ 163 h 163"/>
              <a:gd name="T40" fmla="*/ 786 w 1902"/>
              <a:gd name="T41" fmla="*/ 163 h 163"/>
              <a:gd name="T42" fmla="*/ 892 w 1902"/>
              <a:gd name="T43" fmla="*/ 163 h 163"/>
              <a:gd name="T44" fmla="*/ 1033 w 1902"/>
              <a:gd name="T45" fmla="*/ 163 h 163"/>
              <a:gd name="T46" fmla="*/ 1225 w 1902"/>
              <a:gd name="T47" fmla="*/ 163 h 163"/>
              <a:gd name="T48" fmla="*/ 1348 w 1902"/>
              <a:gd name="T49" fmla="*/ 163 h 163"/>
              <a:gd name="T50" fmla="*/ 1363 w 1902"/>
              <a:gd name="T51" fmla="*/ 163 h 163"/>
              <a:gd name="T52" fmla="*/ 1819 w 1902"/>
              <a:gd name="T53" fmla="*/ 163 h 163"/>
              <a:gd name="T54" fmla="*/ 1825 w 1902"/>
              <a:gd name="T55" fmla="*/ 161 h 163"/>
              <a:gd name="T56" fmla="*/ 1826 w 1902"/>
              <a:gd name="T57" fmla="*/ 160 h 163"/>
              <a:gd name="T58" fmla="*/ 1900 w 1902"/>
              <a:gd name="T59" fmla="*/ 86 h 163"/>
              <a:gd name="T60" fmla="*/ 1900 w 1902"/>
              <a:gd name="T61"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02" h="163">
                <a:moveTo>
                  <a:pt x="1900" y="77"/>
                </a:moveTo>
                <a:cubicBezTo>
                  <a:pt x="1826" y="3"/>
                  <a:pt x="1826" y="3"/>
                  <a:pt x="1826" y="3"/>
                </a:cubicBezTo>
                <a:cubicBezTo>
                  <a:pt x="1825" y="2"/>
                  <a:pt x="1825" y="2"/>
                  <a:pt x="1825" y="2"/>
                </a:cubicBezTo>
                <a:cubicBezTo>
                  <a:pt x="1823" y="1"/>
                  <a:pt x="1821" y="0"/>
                  <a:pt x="1819" y="0"/>
                </a:cubicBezTo>
                <a:cubicBezTo>
                  <a:pt x="1363" y="0"/>
                  <a:pt x="1363" y="0"/>
                  <a:pt x="1363" y="0"/>
                </a:cubicBezTo>
                <a:cubicBezTo>
                  <a:pt x="1348" y="0"/>
                  <a:pt x="1348" y="0"/>
                  <a:pt x="1348" y="0"/>
                </a:cubicBezTo>
                <a:cubicBezTo>
                  <a:pt x="1225" y="0"/>
                  <a:pt x="1225" y="0"/>
                  <a:pt x="1225" y="0"/>
                </a:cubicBezTo>
                <a:cubicBezTo>
                  <a:pt x="1033" y="0"/>
                  <a:pt x="1033" y="0"/>
                  <a:pt x="1033" y="0"/>
                </a:cubicBezTo>
                <a:cubicBezTo>
                  <a:pt x="892" y="0"/>
                  <a:pt x="892" y="0"/>
                  <a:pt x="892" y="0"/>
                </a:cubicBezTo>
                <a:cubicBezTo>
                  <a:pt x="786" y="0"/>
                  <a:pt x="786" y="0"/>
                  <a:pt x="786" y="0"/>
                </a:cubicBezTo>
                <a:cubicBezTo>
                  <a:pt x="577" y="0"/>
                  <a:pt x="577" y="0"/>
                  <a:pt x="577" y="0"/>
                </a:cubicBezTo>
                <a:cubicBezTo>
                  <a:pt x="562" y="0"/>
                  <a:pt x="562" y="0"/>
                  <a:pt x="562" y="0"/>
                </a:cubicBezTo>
                <a:cubicBezTo>
                  <a:pt x="439" y="0"/>
                  <a:pt x="439" y="0"/>
                  <a:pt x="439" y="0"/>
                </a:cubicBezTo>
                <a:cubicBezTo>
                  <a:pt x="106" y="0"/>
                  <a:pt x="106" y="0"/>
                  <a:pt x="106" y="0"/>
                </a:cubicBezTo>
                <a:cubicBezTo>
                  <a:pt x="0" y="0"/>
                  <a:pt x="0" y="0"/>
                  <a:pt x="0" y="0"/>
                </a:cubicBezTo>
                <a:cubicBezTo>
                  <a:pt x="0" y="163"/>
                  <a:pt x="0" y="163"/>
                  <a:pt x="0" y="163"/>
                </a:cubicBezTo>
                <a:cubicBezTo>
                  <a:pt x="106" y="163"/>
                  <a:pt x="106" y="163"/>
                  <a:pt x="106" y="163"/>
                </a:cubicBezTo>
                <a:cubicBezTo>
                  <a:pt x="439" y="163"/>
                  <a:pt x="439" y="163"/>
                  <a:pt x="439" y="163"/>
                </a:cubicBezTo>
                <a:cubicBezTo>
                  <a:pt x="562" y="163"/>
                  <a:pt x="562" y="163"/>
                  <a:pt x="562" y="163"/>
                </a:cubicBezTo>
                <a:cubicBezTo>
                  <a:pt x="577" y="163"/>
                  <a:pt x="577" y="163"/>
                  <a:pt x="577" y="163"/>
                </a:cubicBezTo>
                <a:cubicBezTo>
                  <a:pt x="786" y="163"/>
                  <a:pt x="786" y="163"/>
                  <a:pt x="786" y="163"/>
                </a:cubicBezTo>
                <a:cubicBezTo>
                  <a:pt x="892" y="163"/>
                  <a:pt x="892" y="163"/>
                  <a:pt x="892" y="163"/>
                </a:cubicBezTo>
                <a:cubicBezTo>
                  <a:pt x="1033" y="163"/>
                  <a:pt x="1033" y="163"/>
                  <a:pt x="1033" y="163"/>
                </a:cubicBezTo>
                <a:cubicBezTo>
                  <a:pt x="1225" y="163"/>
                  <a:pt x="1225" y="163"/>
                  <a:pt x="1225" y="163"/>
                </a:cubicBezTo>
                <a:cubicBezTo>
                  <a:pt x="1348" y="163"/>
                  <a:pt x="1348" y="163"/>
                  <a:pt x="1348" y="163"/>
                </a:cubicBezTo>
                <a:cubicBezTo>
                  <a:pt x="1363" y="163"/>
                  <a:pt x="1363" y="163"/>
                  <a:pt x="1363" y="163"/>
                </a:cubicBezTo>
                <a:cubicBezTo>
                  <a:pt x="1819" y="163"/>
                  <a:pt x="1819" y="163"/>
                  <a:pt x="1819" y="163"/>
                </a:cubicBezTo>
                <a:cubicBezTo>
                  <a:pt x="1821" y="163"/>
                  <a:pt x="1823" y="162"/>
                  <a:pt x="1825" y="161"/>
                </a:cubicBezTo>
                <a:cubicBezTo>
                  <a:pt x="1825" y="160"/>
                  <a:pt x="1825" y="160"/>
                  <a:pt x="1826" y="160"/>
                </a:cubicBezTo>
                <a:cubicBezTo>
                  <a:pt x="1900" y="86"/>
                  <a:pt x="1900" y="86"/>
                  <a:pt x="1900" y="86"/>
                </a:cubicBezTo>
                <a:cubicBezTo>
                  <a:pt x="1902" y="83"/>
                  <a:pt x="1902" y="79"/>
                  <a:pt x="1900" y="7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9115AA36-5328-4C48-A76A-561E4BBF5500}"/>
              </a:ext>
            </a:extLst>
          </p:cNvPr>
          <p:cNvSpPr>
            <a:spLocks noGrp="1"/>
          </p:cNvSpPr>
          <p:nvPr>
            <p:ph type="title"/>
          </p:nvPr>
        </p:nvSpPr>
        <p:spPr>
          <a:xfrm>
            <a:off x="541867" y="787400"/>
            <a:ext cx="7145866" cy="778933"/>
          </a:xfrm>
        </p:spPr>
        <p:txBody>
          <a:bodyPr anchor="ctr">
            <a:normAutofit/>
          </a:bodyPr>
          <a:lstStyle/>
          <a:p>
            <a:r>
              <a:rPr lang="en-US" sz="3200">
                <a:solidFill>
                  <a:srgbClr val="FEFFFF"/>
                </a:solidFill>
              </a:rPr>
              <a:t>Attributes and Classification</a:t>
            </a:r>
          </a:p>
        </p:txBody>
      </p:sp>
      <p:pic>
        <p:nvPicPr>
          <p:cNvPr id="7" name="Graphic 6" descr="Head with Gears">
            <a:extLst>
              <a:ext uri="{FF2B5EF4-FFF2-40B4-BE49-F238E27FC236}">
                <a16:creationId xmlns:a16="http://schemas.microsoft.com/office/drawing/2014/main" id="{E5EA0C12-9A22-48BF-B5C4-4B36371D18E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713057" y="2462282"/>
            <a:ext cx="3001931" cy="3001931"/>
          </a:xfrm>
          <a:prstGeom prst="rect">
            <a:avLst/>
          </a:prstGeom>
        </p:spPr>
      </p:pic>
      <p:graphicFrame>
        <p:nvGraphicFramePr>
          <p:cNvPr id="16" name="Content Placeholder 2">
            <a:extLst>
              <a:ext uri="{FF2B5EF4-FFF2-40B4-BE49-F238E27FC236}">
                <a16:creationId xmlns:a16="http://schemas.microsoft.com/office/drawing/2014/main" id="{1740D5AD-ABD7-4DF1-8D81-3FDDC72D88C8}"/>
              </a:ext>
            </a:extLst>
          </p:cNvPr>
          <p:cNvGraphicFramePr>
            <a:graphicFrameLocks noGrp="1"/>
          </p:cNvGraphicFramePr>
          <p:nvPr>
            <p:ph idx="1"/>
            <p:extLst>
              <p:ext uri="{D42A27DB-BD31-4B8C-83A1-F6EECF244321}">
                <p14:modId xmlns:p14="http://schemas.microsoft.com/office/powerpoint/2010/main" val="1022440748"/>
              </p:ext>
            </p:extLst>
          </p:nvPr>
        </p:nvGraphicFramePr>
        <p:xfrm>
          <a:off x="541866" y="2032000"/>
          <a:ext cx="7145867" cy="3879222"/>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2791791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318B8-7555-5E47-B43D-74657D4D1037}"/>
              </a:ext>
            </a:extLst>
          </p:cNvPr>
          <p:cNvSpPr>
            <a:spLocks noGrp="1"/>
          </p:cNvSpPr>
          <p:nvPr>
            <p:ph type="title"/>
          </p:nvPr>
        </p:nvSpPr>
        <p:spPr>
          <a:xfrm>
            <a:off x="2272292" y="398478"/>
            <a:ext cx="8911687" cy="1280890"/>
          </a:xfrm>
        </p:spPr>
        <p:txBody>
          <a:bodyPr/>
          <a:lstStyle/>
          <a:p>
            <a:r>
              <a:rPr lang="en-US" dirty="0"/>
              <a:t>Positive and Negative examples</a:t>
            </a:r>
          </a:p>
        </p:txBody>
      </p:sp>
      <p:pic>
        <p:nvPicPr>
          <p:cNvPr id="4" name="Picture 3">
            <a:extLst>
              <a:ext uri="{FF2B5EF4-FFF2-40B4-BE49-F238E27FC236}">
                <a16:creationId xmlns:a16="http://schemas.microsoft.com/office/drawing/2014/main" id="{F6E1E6EB-B488-254B-96DB-C0B41250879A}"/>
              </a:ext>
            </a:extLst>
          </p:cNvPr>
          <p:cNvPicPr>
            <a:picLocks noChangeAspect="1"/>
          </p:cNvPicPr>
          <p:nvPr/>
        </p:nvPicPr>
        <p:blipFill>
          <a:blip r:embed="rId2"/>
          <a:stretch>
            <a:fillRect/>
          </a:stretch>
        </p:blipFill>
        <p:spPr>
          <a:xfrm>
            <a:off x="1243013" y="1679368"/>
            <a:ext cx="7286625" cy="4609489"/>
          </a:xfrm>
          <a:prstGeom prst="rect">
            <a:avLst/>
          </a:prstGeom>
        </p:spPr>
      </p:pic>
      <p:cxnSp>
        <p:nvCxnSpPr>
          <p:cNvPr id="6" name="Straight Arrow Connector 5">
            <a:extLst>
              <a:ext uri="{FF2B5EF4-FFF2-40B4-BE49-F238E27FC236}">
                <a16:creationId xmlns:a16="http://schemas.microsoft.com/office/drawing/2014/main" id="{34884A7B-F464-E742-AE6E-B96BD431D78A}"/>
              </a:ext>
            </a:extLst>
          </p:cNvPr>
          <p:cNvCxnSpPr/>
          <p:nvPr/>
        </p:nvCxnSpPr>
        <p:spPr>
          <a:xfrm flipV="1">
            <a:off x="7729538" y="2100263"/>
            <a:ext cx="1400175" cy="600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5C091E0-1011-D94A-8DA1-86274897D0A7}"/>
              </a:ext>
            </a:extLst>
          </p:cNvPr>
          <p:cNvCxnSpPr>
            <a:cxnSpLocks/>
          </p:cNvCxnSpPr>
          <p:nvPr/>
        </p:nvCxnSpPr>
        <p:spPr>
          <a:xfrm flipV="1">
            <a:off x="7729538" y="2100263"/>
            <a:ext cx="1427183" cy="7616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3AB0DB2-4D95-2246-962E-69B946FA0A85}"/>
              </a:ext>
            </a:extLst>
          </p:cNvPr>
          <p:cNvCxnSpPr>
            <a:cxnSpLocks/>
          </p:cNvCxnSpPr>
          <p:nvPr/>
        </p:nvCxnSpPr>
        <p:spPr>
          <a:xfrm flipV="1">
            <a:off x="7729538" y="2100263"/>
            <a:ext cx="1427183" cy="17948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8340280-B493-E94C-8B6C-BC27F76CBC79}"/>
              </a:ext>
            </a:extLst>
          </p:cNvPr>
          <p:cNvCxnSpPr>
            <a:cxnSpLocks/>
          </p:cNvCxnSpPr>
          <p:nvPr/>
        </p:nvCxnSpPr>
        <p:spPr>
          <a:xfrm flipV="1">
            <a:off x="7702530" y="2134436"/>
            <a:ext cx="1454191" cy="22831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BCCEEFE-1358-BD4D-82FC-67C89A2410E4}"/>
              </a:ext>
            </a:extLst>
          </p:cNvPr>
          <p:cNvCxnSpPr>
            <a:cxnSpLocks/>
          </p:cNvCxnSpPr>
          <p:nvPr/>
        </p:nvCxnSpPr>
        <p:spPr>
          <a:xfrm flipV="1">
            <a:off x="7729538" y="2141613"/>
            <a:ext cx="1427183" cy="37960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970ECDB-EA34-7841-98BA-959FBF4D4230}"/>
              </a:ext>
            </a:extLst>
          </p:cNvPr>
          <p:cNvSpPr txBox="1"/>
          <p:nvPr/>
        </p:nvSpPr>
        <p:spPr>
          <a:xfrm>
            <a:off x="9129713" y="1885390"/>
            <a:ext cx="2339102" cy="369332"/>
          </a:xfrm>
          <a:prstGeom prst="rect">
            <a:avLst/>
          </a:prstGeom>
          <a:noFill/>
        </p:spPr>
        <p:txBody>
          <a:bodyPr wrap="none" rtlCol="0">
            <a:spAutoFit/>
          </a:bodyPr>
          <a:lstStyle/>
          <a:p>
            <a:r>
              <a:rPr lang="en-US" dirty="0"/>
              <a:t>Negative Examples</a:t>
            </a:r>
          </a:p>
        </p:txBody>
      </p:sp>
      <p:cxnSp>
        <p:nvCxnSpPr>
          <p:cNvPr id="21" name="Straight Arrow Connector 20">
            <a:extLst>
              <a:ext uri="{FF2B5EF4-FFF2-40B4-BE49-F238E27FC236}">
                <a16:creationId xmlns:a16="http://schemas.microsoft.com/office/drawing/2014/main" id="{E218B467-02C4-D646-B918-836D69EB8568}"/>
              </a:ext>
            </a:extLst>
          </p:cNvPr>
          <p:cNvCxnSpPr>
            <a:cxnSpLocks/>
          </p:cNvCxnSpPr>
          <p:nvPr/>
        </p:nvCxnSpPr>
        <p:spPr>
          <a:xfrm>
            <a:off x="7729538" y="3155406"/>
            <a:ext cx="1925101" cy="1296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D740A78-040B-2A49-801B-52B55C7FF819}"/>
              </a:ext>
            </a:extLst>
          </p:cNvPr>
          <p:cNvCxnSpPr>
            <a:cxnSpLocks/>
          </p:cNvCxnSpPr>
          <p:nvPr/>
        </p:nvCxnSpPr>
        <p:spPr>
          <a:xfrm>
            <a:off x="7729538" y="3422585"/>
            <a:ext cx="1925101" cy="10363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0A4E399-9DDD-3C4A-907D-BB0B89441C85}"/>
              </a:ext>
            </a:extLst>
          </p:cNvPr>
          <p:cNvCxnSpPr>
            <a:cxnSpLocks/>
          </p:cNvCxnSpPr>
          <p:nvPr/>
        </p:nvCxnSpPr>
        <p:spPr>
          <a:xfrm>
            <a:off x="7729538" y="3664382"/>
            <a:ext cx="1925101" cy="760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4E26C77-8D66-DE4F-AF51-A38F0337B1B1}"/>
              </a:ext>
            </a:extLst>
          </p:cNvPr>
          <p:cNvCxnSpPr>
            <a:cxnSpLocks/>
          </p:cNvCxnSpPr>
          <p:nvPr/>
        </p:nvCxnSpPr>
        <p:spPr>
          <a:xfrm>
            <a:off x="7729538" y="4155346"/>
            <a:ext cx="1925101" cy="2622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540F2AD0-9332-3F47-A550-196425129FB4}"/>
              </a:ext>
            </a:extLst>
          </p:cNvPr>
          <p:cNvCxnSpPr/>
          <p:nvPr/>
        </p:nvCxnSpPr>
        <p:spPr>
          <a:xfrm flipV="1">
            <a:off x="7702530" y="4424799"/>
            <a:ext cx="1952109" cy="2184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47776204-36BF-6940-A33D-1FC6C912C33D}"/>
              </a:ext>
            </a:extLst>
          </p:cNvPr>
          <p:cNvCxnSpPr>
            <a:cxnSpLocks/>
          </p:cNvCxnSpPr>
          <p:nvPr/>
        </p:nvCxnSpPr>
        <p:spPr>
          <a:xfrm flipV="1">
            <a:off x="7729538" y="4417622"/>
            <a:ext cx="1925101" cy="5227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3599D059-8164-4F43-8CD6-1B49B397F040}"/>
              </a:ext>
            </a:extLst>
          </p:cNvPr>
          <p:cNvCxnSpPr>
            <a:cxnSpLocks/>
          </p:cNvCxnSpPr>
          <p:nvPr/>
        </p:nvCxnSpPr>
        <p:spPr>
          <a:xfrm flipV="1">
            <a:off x="7729538" y="4417622"/>
            <a:ext cx="1925101" cy="721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11A6C03B-A44B-7542-B64A-F50EDBB5ECFC}"/>
              </a:ext>
            </a:extLst>
          </p:cNvPr>
          <p:cNvCxnSpPr>
            <a:cxnSpLocks/>
          </p:cNvCxnSpPr>
          <p:nvPr/>
        </p:nvCxnSpPr>
        <p:spPr>
          <a:xfrm flipV="1">
            <a:off x="7729538" y="4417622"/>
            <a:ext cx="1925101" cy="934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87C503D-CD8D-4E4C-B7DF-45B6E7C149CC}"/>
              </a:ext>
            </a:extLst>
          </p:cNvPr>
          <p:cNvCxnSpPr>
            <a:cxnSpLocks/>
          </p:cNvCxnSpPr>
          <p:nvPr/>
        </p:nvCxnSpPr>
        <p:spPr>
          <a:xfrm flipV="1">
            <a:off x="7729538" y="4424799"/>
            <a:ext cx="1925101" cy="1226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11F7DB3F-4826-A743-91C4-E45EDF5557CE}"/>
              </a:ext>
            </a:extLst>
          </p:cNvPr>
          <p:cNvSpPr txBox="1"/>
          <p:nvPr/>
        </p:nvSpPr>
        <p:spPr>
          <a:xfrm>
            <a:off x="9654639" y="4246939"/>
            <a:ext cx="2127505" cy="369332"/>
          </a:xfrm>
          <a:prstGeom prst="rect">
            <a:avLst/>
          </a:prstGeom>
          <a:noFill/>
        </p:spPr>
        <p:txBody>
          <a:bodyPr wrap="none" rtlCol="0">
            <a:spAutoFit/>
          </a:bodyPr>
          <a:lstStyle/>
          <a:p>
            <a:r>
              <a:rPr lang="en-US" dirty="0"/>
              <a:t>Positive Examples</a:t>
            </a:r>
          </a:p>
        </p:txBody>
      </p:sp>
    </p:spTree>
    <p:extLst>
      <p:ext uri="{BB962C8B-B14F-4D97-AF65-F5344CB8AC3E}">
        <p14:creationId xmlns:p14="http://schemas.microsoft.com/office/powerpoint/2010/main" val="28354909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318B8-7555-5E47-B43D-74657D4D1037}"/>
              </a:ext>
            </a:extLst>
          </p:cNvPr>
          <p:cNvSpPr>
            <a:spLocks noGrp="1"/>
          </p:cNvSpPr>
          <p:nvPr>
            <p:ph type="title"/>
          </p:nvPr>
        </p:nvSpPr>
        <p:spPr>
          <a:xfrm>
            <a:off x="1626921" y="338006"/>
            <a:ext cx="9224550" cy="1280890"/>
          </a:xfrm>
        </p:spPr>
        <p:txBody>
          <a:bodyPr/>
          <a:lstStyle/>
          <a:p>
            <a:r>
              <a:rPr lang="en-US" dirty="0"/>
              <a:t>How to choose attribute for tree?</a:t>
            </a:r>
          </a:p>
        </p:txBody>
      </p:sp>
      <p:pic>
        <p:nvPicPr>
          <p:cNvPr id="4" name="Picture 3">
            <a:extLst>
              <a:ext uri="{FF2B5EF4-FFF2-40B4-BE49-F238E27FC236}">
                <a16:creationId xmlns:a16="http://schemas.microsoft.com/office/drawing/2014/main" id="{F6E1E6EB-B488-254B-96DB-C0B41250879A}"/>
              </a:ext>
            </a:extLst>
          </p:cNvPr>
          <p:cNvPicPr>
            <a:picLocks noChangeAspect="1"/>
          </p:cNvPicPr>
          <p:nvPr/>
        </p:nvPicPr>
        <p:blipFill>
          <a:blip r:embed="rId2"/>
          <a:stretch>
            <a:fillRect/>
          </a:stretch>
        </p:blipFill>
        <p:spPr>
          <a:xfrm>
            <a:off x="1626921" y="1085602"/>
            <a:ext cx="7286625" cy="4609489"/>
          </a:xfrm>
          <a:prstGeom prst="rect">
            <a:avLst/>
          </a:prstGeom>
        </p:spPr>
      </p:pic>
      <p:cxnSp>
        <p:nvCxnSpPr>
          <p:cNvPr id="6" name="Straight Arrow Connector 5">
            <a:extLst>
              <a:ext uri="{FF2B5EF4-FFF2-40B4-BE49-F238E27FC236}">
                <a16:creationId xmlns:a16="http://schemas.microsoft.com/office/drawing/2014/main" id="{34884A7B-F464-E742-AE6E-B96BD431D78A}"/>
              </a:ext>
            </a:extLst>
          </p:cNvPr>
          <p:cNvCxnSpPr/>
          <p:nvPr/>
        </p:nvCxnSpPr>
        <p:spPr>
          <a:xfrm flipV="1">
            <a:off x="8113446" y="1506497"/>
            <a:ext cx="1400175" cy="60007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F5C091E0-1011-D94A-8DA1-86274897D0A7}"/>
              </a:ext>
            </a:extLst>
          </p:cNvPr>
          <p:cNvCxnSpPr>
            <a:cxnSpLocks/>
          </p:cNvCxnSpPr>
          <p:nvPr/>
        </p:nvCxnSpPr>
        <p:spPr>
          <a:xfrm flipV="1">
            <a:off x="8113446" y="1506497"/>
            <a:ext cx="1427183" cy="7616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3AB0DB2-4D95-2246-962E-69B946FA0A85}"/>
              </a:ext>
            </a:extLst>
          </p:cNvPr>
          <p:cNvCxnSpPr>
            <a:cxnSpLocks/>
          </p:cNvCxnSpPr>
          <p:nvPr/>
        </p:nvCxnSpPr>
        <p:spPr>
          <a:xfrm flipV="1">
            <a:off x="8113446" y="1506497"/>
            <a:ext cx="1427183" cy="179484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D8340280-B493-E94C-8B6C-BC27F76CBC79}"/>
              </a:ext>
            </a:extLst>
          </p:cNvPr>
          <p:cNvCxnSpPr>
            <a:cxnSpLocks/>
          </p:cNvCxnSpPr>
          <p:nvPr/>
        </p:nvCxnSpPr>
        <p:spPr>
          <a:xfrm flipV="1">
            <a:off x="8086438" y="1540670"/>
            <a:ext cx="1454191" cy="228318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BCCEEFE-1358-BD4D-82FC-67C89A2410E4}"/>
              </a:ext>
            </a:extLst>
          </p:cNvPr>
          <p:cNvCxnSpPr>
            <a:cxnSpLocks/>
          </p:cNvCxnSpPr>
          <p:nvPr/>
        </p:nvCxnSpPr>
        <p:spPr>
          <a:xfrm flipV="1">
            <a:off x="8113446" y="1547847"/>
            <a:ext cx="1427183" cy="37960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B970ECDB-EA34-7841-98BA-959FBF4D4230}"/>
              </a:ext>
            </a:extLst>
          </p:cNvPr>
          <p:cNvSpPr txBox="1"/>
          <p:nvPr/>
        </p:nvSpPr>
        <p:spPr>
          <a:xfrm>
            <a:off x="9513621" y="1291624"/>
            <a:ext cx="2339102" cy="369332"/>
          </a:xfrm>
          <a:prstGeom prst="rect">
            <a:avLst/>
          </a:prstGeom>
          <a:noFill/>
        </p:spPr>
        <p:txBody>
          <a:bodyPr wrap="none" rtlCol="0">
            <a:spAutoFit/>
          </a:bodyPr>
          <a:lstStyle/>
          <a:p>
            <a:r>
              <a:rPr lang="en-US" dirty="0"/>
              <a:t>Negative Examples</a:t>
            </a:r>
          </a:p>
        </p:txBody>
      </p:sp>
      <p:cxnSp>
        <p:nvCxnSpPr>
          <p:cNvPr id="21" name="Straight Arrow Connector 20">
            <a:extLst>
              <a:ext uri="{FF2B5EF4-FFF2-40B4-BE49-F238E27FC236}">
                <a16:creationId xmlns:a16="http://schemas.microsoft.com/office/drawing/2014/main" id="{E218B467-02C4-D646-B918-836D69EB8568}"/>
              </a:ext>
            </a:extLst>
          </p:cNvPr>
          <p:cNvCxnSpPr>
            <a:cxnSpLocks/>
          </p:cNvCxnSpPr>
          <p:nvPr/>
        </p:nvCxnSpPr>
        <p:spPr>
          <a:xfrm>
            <a:off x="8113446" y="2561640"/>
            <a:ext cx="1925101" cy="129638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a:extLst>
              <a:ext uri="{FF2B5EF4-FFF2-40B4-BE49-F238E27FC236}">
                <a16:creationId xmlns:a16="http://schemas.microsoft.com/office/drawing/2014/main" id="{4D740A78-040B-2A49-801B-52B55C7FF819}"/>
              </a:ext>
            </a:extLst>
          </p:cNvPr>
          <p:cNvCxnSpPr>
            <a:cxnSpLocks/>
          </p:cNvCxnSpPr>
          <p:nvPr/>
        </p:nvCxnSpPr>
        <p:spPr>
          <a:xfrm>
            <a:off x="8113446" y="2828819"/>
            <a:ext cx="1925101" cy="10363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a:extLst>
              <a:ext uri="{FF2B5EF4-FFF2-40B4-BE49-F238E27FC236}">
                <a16:creationId xmlns:a16="http://schemas.microsoft.com/office/drawing/2014/main" id="{90A4E399-9DDD-3C4A-907D-BB0B89441C85}"/>
              </a:ext>
            </a:extLst>
          </p:cNvPr>
          <p:cNvCxnSpPr>
            <a:cxnSpLocks/>
          </p:cNvCxnSpPr>
          <p:nvPr/>
        </p:nvCxnSpPr>
        <p:spPr>
          <a:xfrm>
            <a:off x="8113446" y="3070616"/>
            <a:ext cx="1925101" cy="76041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4E26C77-8D66-DE4F-AF51-A38F0337B1B1}"/>
              </a:ext>
            </a:extLst>
          </p:cNvPr>
          <p:cNvCxnSpPr>
            <a:cxnSpLocks/>
          </p:cNvCxnSpPr>
          <p:nvPr/>
        </p:nvCxnSpPr>
        <p:spPr>
          <a:xfrm>
            <a:off x="8113446" y="3561580"/>
            <a:ext cx="1925101" cy="2622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a:extLst>
              <a:ext uri="{FF2B5EF4-FFF2-40B4-BE49-F238E27FC236}">
                <a16:creationId xmlns:a16="http://schemas.microsoft.com/office/drawing/2014/main" id="{540F2AD0-9332-3F47-A550-196425129FB4}"/>
              </a:ext>
            </a:extLst>
          </p:cNvPr>
          <p:cNvCxnSpPr/>
          <p:nvPr/>
        </p:nvCxnSpPr>
        <p:spPr>
          <a:xfrm flipV="1">
            <a:off x="8086438" y="3831033"/>
            <a:ext cx="1952109" cy="2184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a:extLst>
              <a:ext uri="{FF2B5EF4-FFF2-40B4-BE49-F238E27FC236}">
                <a16:creationId xmlns:a16="http://schemas.microsoft.com/office/drawing/2014/main" id="{47776204-36BF-6940-A33D-1FC6C912C33D}"/>
              </a:ext>
            </a:extLst>
          </p:cNvPr>
          <p:cNvCxnSpPr>
            <a:cxnSpLocks/>
          </p:cNvCxnSpPr>
          <p:nvPr/>
        </p:nvCxnSpPr>
        <p:spPr>
          <a:xfrm flipV="1">
            <a:off x="8113446" y="3823856"/>
            <a:ext cx="1925101" cy="5227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a:extLst>
              <a:ext uri="{FF2B5EF4-FFF2-40B4-BE49-F238E27FC236}">
                <a16:creationId xmlns:a16="http://schemas.microsoft.com/office/drawing/2014/main" id="{3599D059-8164-4F43-8CD6-1B49B397F040}"/>
              </a:ext>
            </a:extLst>
          </p:cNvPr>
          <p:cNvCxnSpPr>
            <a:cxnSpLocks/>
          </p:cNvCxnSpPr>
          <p:nvPr/>
        </p:nvCxnSpPr>
        <p:spPr>
          <a:xfrm flipV="1">
            <a:off x="8113446" y="3823856"/>
            <a:ext cx="1925101" cy="721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11A6C03B-A44B-7542-B64A-F50EDBB5ECFC}"/>
              </a:ext>
            </a:extLst>
          </p:cNvPr>
          <p:cNvCxnSpPr>
            <a:cxnSpLocks/>
          </p:cNvCxnSpPr>
          <p:nvPr/>
        </p:nvCxnSpPr>
        <p:spPr>
          <a:xfrm flipV="1">
            <a:off x="8113446" y="3823856"/>
            <a:ext cx="1925101" cy="93485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087C503D-CD8D-4E4C-B7DF-45B6E7C149CC}"/>
              </a:ext>
            </a:extLst>
          </p:cNvPr>
          <p:cNvCxnSpPr>
            <a:cxnSpLocks/>
          </p:cNvCxnSpPr>
          <p:nvPr/>
        </p:nvCxnSpPr>
        <p:spPr>
          <a:xfrm flipV="1">
            <a:off x="8113446" y="3831033"/>
            <a:ext cx="1925101" cy="12263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1" name="TextBox 50">
            <a:extLst>
              <a:ext uri="{FF2B5EF4-FFF2-40B4-BE49-F238E27FC236}">
                <a16:creationId xmlns:a16="http://schemas.microsoft.com/office/drawing/2014/main" id="{11F7DB3F-4826-A743-91C4-E45EDF5557CE}"/>
              </a:ext>
            </a:extLst>
          </p:cNvPr>
          <p:cNvSpPr txBox="1"/>
          <p:nvPr/>
        </p:nvSpPr>
        <p:spPr>
          <a:xfrm>
            <a:off x="10038547" y="3653173"/>
            <a:ext cx="2127505" cy="369332"/>
          </a:xfrm>
          <a:prstGeom prst="rect">
            <a:avLst/>
          </a:prstGeom>
          <a:noFill/>
        </p:spPr>
        <p:txBody>
          <a:bodyPr wrap="none" rtlCol="0">
            <a:spAutoFit/>
          </a:bodyPr>
          <a:lstStyle/>
          <a:p>
            <a:r>
              <a:rPr lang="en-US" dirty="0"/>
              <a:t>Positive Examples</a:t>
            </a:r>
          </a:p>
        </p:txBody>
      </p:sp>
      <p:sp>
        <p:nvSpPr>
          <p:cNvPr id="5" name="Rounded Rectangle 4">
            <a:extLst>
              <a:ext uri="{FF2B5EF4-FFF2-40B4-BE49-F238E27FC236}">
                <a16:creationId xmlns:a16="http://schemas.microsoft.com/office/drawing/2014/main" id="{6A4015A1-910A-D74B-A04B-5DCBD8334CAD}"/>
              </a:ext>
            </a:extLst>
          </p:cNvPr>
          <p:cNvSpPr/>
          <p:nvPr/>
        </p:nvSpPr>
        <p:spPr>
          <a:xfrm>
            <a:off x="3910879" y="1887342"/>
            <a:ext cx="819398" cy="357530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ECC48124-17EF-FC4F-AB02-00397A9826D7}"/>
              </a:ext>
            </a:extLst>
          </p:cNvPr>
          <p:cNvSpPr/>
          <p:nvPr/>
        </p:nvSpPr>
        <p:spPr>
          <a:xfrm>
            <a:off x="5270233" y="1905064"/>
            <a:ext cx="819398" cy="357530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a:extLst>
              <a:ext uri="{FF2B5EF4-FFF2-40B4-BE49-F238E27FC236}">
                <a16:creationId xmlns:a16="http://schemas.microsoft.com/office/drawing/2014/main" id="{612BC176-FECB-AC4F-910A-011E81AD185C}"/>
              </a:ext>
            </a:extLst>
          </p:cNvPr>
          <p:cNvSpPr/>
          <p:nvPr/>
        </p:nvSpPr>
        <p:spPr>
          <a:xfrm>
            <a:off x="6426280" y="1907555"/>
            <a:ext cx="819398" cy="3575308"/>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38EDA0C3-B229-D84F-B514-016F03772EC5}"/>
              </a:ext>
            </a:extLst>
          </p:cNvPr>
          <p:cNvSpPr txBox="1"/>
          <p:nvPr/>
        </p:nvSpPr>
        <p:spPr>
          <a:xfrm>
            <a:off x="1911927" y="5961413"/>
            <a:ext cx="7279574" cy="923330"/>
          </a:xfrm>
          <a:prstGeom prst="rect">
            <a:avLst/>
          </a:prstGeom>
          <a:noFill/>
        </p:spPr>
        <p:txBody>
          <a:bodyPr wrap="square" rtlCol="0">
            <a:spAutoFit/>
          </a:bodyPr>
          <a:lstStyle/>
          <a:p>
            <a:r>
              <a:rPr lang="en-US" dirty="0"/>
              <a:t>For creating the root and nodes of tree, we check how well the attribute alone classifies the examples, accordingly we compare it with every attribute and select the best one*</a:t>
            </a:r>
          </a:p>
        </p:txBody>
      </p:sp>
    </p:spTree>
    <p:extLst>
      <p:ext uri="{BB962C8B-B14F-4D97-AF65-F5344CB8AC3E}">
        <p14:creationId xmlns:p14="http://schemas.microsoft.com/office/powerpoint/2010/main" val="33770213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61682-154A-7B49-B214-EA676ECC930B}"/>
              </a:ext>
            </a:extLst>
          </p:cNvPr>
          <p:cNvSpPr>
            <a:spLocks noGrp="1"/>
          </p:cNvSpPr>
          <p:nvPr>
            <p:ph type="title"/>
          </p:nvPr>
        </p:nvSpPr>
        <p:spPr>
          <a:xfrm>
            <a:off x="2742655" y="32538"/>
            <a:ext cx="8911687" cy="1280890"/>
          </a:xfrm>
        </p:spPr>
        <p:txBody>
          <a:bodyPr/>
          <a:lstStyle/>
          <a:p>
            <a:r>
              <a:rPr lang="en-US" dirty="0"/>
              <a:t>How do we calculate it?</a:t>
            </a:r>
          </a:p>
        </p:txBody>
      </p:sp>
      <p:sp>
        <p:nvSpPr>
          <p:cNvPr id="6" name="Rounded Rectangle 5">
            <a:extLst>
              <a:ext uri="{FF2B5EF4-FFF2-40B4-BE49-F238E27FC236}">
                <a16:creationId xmlns:a16="http://schemas.microsoft.com/office/drawing/2014/main" id="{0125663E-57C8-B043-9D65-3B435EFEF355}"/>
              </a:ext>
            </a:extLst>
          </p:cNvPr>
          <p:cNvSpPr/>
          <p:nvPr/>
        </p:nvSpPr>
        <p:spPr>
          <a:xfrm>
            <a:off x="4156363" y="2021903"/>
            <a:ext cx="2054432" cy="471140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Gain Calculator</a:t>
            </a:r>
          </a:p>
        </p:txBody>
      </p:sp>
      <p:cxnSp>
        <p:nvCxnSpPr>
          <p:cNvPr id="8" name="Straight Arrow Connector 7">
            <a:extLst>
              <a:ext uri="{FF2B5EF4-FFF2-40B4-BE49-F238E27FC236}">
                <a16:creationId xmlns:a16="http://schemas.microsoft.com/office/drawing/2014/main" id="{BF1D4899-8E25-BA48-8E23-565D2E079807}"/>
              </a:ext>
            </a:extLst>
          </p:cNvPr>
          <p:cNvCxnSpPr>
            <a:cxnSpLocks/>
            <a:stCxn id="19" idx="3"/>
          </p:cNvCxnSpPr>
          <p:nvPr/>
        </p:nvCxnSpPr>
        <p:spPr>
          <a:xfrm>
            <a:off x="3363590" y="965555"/>
            <a:ext cx="1231835" cy="1056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75DA0CC-56EE-DD46-88B1-77E99C4140B0}"/>
              </a:ext>
            </a:extLst>
          </p:cNvPr>
          <p:cNvCxnSpPr>
            <a:cxnSpLocks/>
            <a:stCxn id="20" idx="3"/>
          </p:cNvCxnSpPr>
          <p:nvPr/>
        </p:nvCxnSpPr>
        <p:spPr>
          <a:xfrm>
            <a:off x="3636463" y="1436817"/>
            <a:ext cx="737311" cy="5850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D1B75BAE-82E9-3341-BF6E-A4FE214400F2}"/>
              </a:ext>
            </a:extLst>
          </p:cNvPr>
          <p:cNvCxnSpPr>
            <a:cxnSpLocks/>
            <a:stCxn id="23" idx="3"/>
          </p:cNvCxnSpPr>
          <p:nvPr/>
        </p:nvCxnSpPr>
        <p:spPr>
          <a:xfrm>
            <a:off x="3448549" y="1808608"/>
            <a:ext cx="817685" cy="2993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44A412FA-F881-D649-B7C1-1B4656B18403}"/>
              </a:ext>
            </a:extLst>
          </p:cNvPr>
          <p:cNvCxnSpPr>
            <a:cxnSpLocks/>
            <a:stCxn id="22" idx="3"/>
          </p:cNvCxnSpPr>
          <p:nvPr/>
        </p:nvCxnSpPr>
        <p:spPr>
          <a:xfrm>
            <a:off x="3047798" y="2257860"/>
            <a:ext cx="113212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3574EA8A-F0A6-A543-B205-5A3F3AAE1618}"/>
              </a:ext>
            </a:extLst>
          </p:cNvPr>
          <p:cNvSpPr txBox="1"/>
          <p:nvPr/>
        </p:nvSpPr>
        <p:spPr>
          <a:xfrm>
            <a:off x="2295669" y="780889"/>
            <a:ext cx="1067921" cy="369332"/>
          </a:xfrm>
          <a:prstGeom prst="rect">
            <a:avLst/>
          </a:prstGeom>
          <a:noFill/>
        </p:spPr>
        <p:txBody>
          <a:bodyPr wrap="square" rtlCol="0">
            <a:spAutoFit/>
          </a:bodyPr>
          <a:lstStyle/>
          <a:p>
            <a:r>
              <a:rPr lang="en-US" dirty="0"/>
              <a:t>Outlook</a:t>
            </a:r>
          </a:p>
        </p:txBody>
      </p:sp>
      <p:sp>
        <p:nvSpPr>
          <p:cNvPr id="20" name="TextBox 19">
            <a:extLst>
              <a:ext uri="{FF2B5EF4-FFF2-40B4-BE49-F238E27FC236}">
                <a16:creationId xmlns:a16="http://schemas.microsoft.com/office/drawing/2014/main" id="{01B82BB6-F83D-A044-8180-6810B8FB2298}"/>
              </a:ext>
            </a:extLst>
          </p:cNvPr>
          <p:cNvSpPr txBox="1"/>
          <p:nvPr/>
        </p:nvSpPr>
        <p:spPr>
          <a:xfrm>
            <a:off x="2013903" y="1252151"/>
            <a:ext cx="1622560" cy="369332"/>
          </a:xfrm>
          <a:prstGeom prst="rect">
            <a:avLst/>
          </a:prstGeom>
          <a:noFill/>
        </p:spPr>
        <p:txBody>
          <a:bodyPr wrap="square" rtlCol="0">
            <a:spAutoFit/>
          </a:bodyPr>
          <a:lstStyle/>
          <a:p>
            <a:r>
              <a:rPr lang="en-US" dirty="0"/>
              <a:t>Temperature</a:t>
            </a:r>
          </a:p>
        </p:txBody>
      </p:sp>
      <p:sp>
        <p:nvSpPr>
          <p:cNvPr id="22" name="TextBox 21">
            <a:extLst>
              <a:ext uri="{FF2B5EF4-FFF2-40B4-BE49-F238E27FC236}">
                <a16:creationId xmlns:a16="http://schemas.microsoft.com/office/drawing/2014/main" id="{E3A33838-91AF-B54E-93A1-A1FC8C2AD5B6}"/>
              </a:ext>
            </a:extLst>
          </p:cNvPr>
          <p:cNvSpPr txBox="1"/>
          <p:nvPr/>
        </p:nvSpPr>
        <p:spPr>
          <a:xfrm>
            <a:off x="2295669" y="2073194"/>
            <a:ext cx="752129" cy="369332"/>
          </a:xfrm>
          <a:prstGeom prst="rect">
            <a:avLst/>
          </a:prstGeom>
          <a:noFill/>
        </p:spPr>
        <p:txBody>
          <a:bodyPr wrap="square" rtlCol="0">
            <a:spAutoFit/>
          </a:bodyPr>
          <a:lstStyle/>
          <a:p>
            <a:r>
              <a:rPr lang="en-US" dirty="0"/>
              <a:t>Wind</a:t>
            </a:r>
          </a:p>
        </p:txBody>
      </p:sp>
      <p:sp>
        <p:nvSpPr>
          <p:cNvPr id="23" name="TextBox 22">
            <a:extLst>
              <a:ext uri="{FF2B5EF4-FFF2-40B4-BE49-F238E27FC236}">
                <a16:creationId xmlns:a16="http://schemas.microsoft.com/office/drawing/2014/main" id="{A0D76E00-108F-D34D-AEA8-92E8FDD60EA7}"/>
              </a:ext>
            </a:extLst>
          </p:cNvPr>
          <p:cNvSpPr txBox="1"/>
          <p:nvPr/>
        </p:nvSpPr>
        <p:spPr>
          <a:xfrm>
            <a:off x="2295669" y="1623942"/>
            <a:ext cx="1152880" cy="369332"/>
          </a:xfrm>
          <a:prstGeom prst="rect">
            <a:avLst/>
          </a:prstGeom>
          <a:noFill/>
        </p:spPr>
        <p:txBody>
          <a:bodyPr wrap="square" rtlCol="0">
            <a:spAutoFit/>
          </a:bodyPr>
          <a:lstStyle/>
          <a:p>
            <a:r>
              <a:rPr lang="en-US" dirty="0"/>
              <a:t>Humidity</a:t>
            </a:r>
          </a:p>
        </p:txBody>
      </p:sp>
      <p:cxnSp>
        <p:nvCxnSpPr>
          <p:cNvPr id="34" name="Straight Arrow Connector 33">
            <a:extLst>
              <a:ext uri="{FF2B5EF4-FFF2-40B4-BE49-F238E27FC236}">
                <a16:creationId xmlns:a16="http://schemas.microsoft.com/office/drawing/2014/main" id="{1E43906A-3FCD-D84C-934C-D4754B3D7C27}"/>
              </a:ext>
            </a:extLst>
          </p:cNvPr>
          <p:cNvCxnSpPr>
            <a:cxnSpLocks/>
            <a:endCxn id="35" idx="2"/>
          </p:cNvCxnSpPr>
          <p:nvPr/>
        </p:nvCxnSpPr>
        <p:spPr>
          <a:xfrm flipV="1">
            <a:off x="6210795" y="1788877"/>
            <a:ext cx="2801285" cy="4555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Oval 34">
            <a:extLst>
              <a:ext uri="{FF2B5EF4-FFF2-40B4-BE49-F238E27FC236}">
                <a16:creationId xmlns:a16="http://schemas.microsoft.com/office/drawing/2014/main" id="{5F855B47-BF46-BA4F-8DC3-12FFD74F1017}"/>
              </a:ext>
            </a:extLst>
          </p:cNvPr>
          <p:cNvSpPr/>
          <p:nvPr/>
        </p:nvSpPr>
        <p:spPr>
          <a:xfrm>
            <a:off x="9012080" y="1333318"/>
            <a:ext cx="1568833" cy="911118"/>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2">
                    <a:lumMod val="75000"/>
                  </a:schemeClr>
                </a:solidFill>
              </a:rPr>
              <a:t>Outlook</a:t>
            </a:r>
          </a:p>
        </p:txBody>
      </p:sp>
      <p:sp>
        <p:nvSpPr>
          <p:cNvPr id="39" name="Left Brace 38">
            <a:extLst>
              <a:ext uri="{FF2B5EF4-FFF2-40B4-BE49-F238E27FC236}">
                <a16:creationId xmlns:a16="http://schemas.microsoft.com/office/drawing/2014/main" id="{4B1251E1-582C-B44A-85CD-D6A1AFFAD6E5}"/>
              </a:ext>
            </a:extLst>
          </p:cNvPr>
          <p:cNvSpPr/>
          <p:nvPr/>
        </p:nvSpPr>
        <p:spPr>
          <a:xfrm>
            <a:off x="1742907" y="659780"/>
            <a:ext cx="459896" cy="178274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a:extLst>
              <a:ext uri="{FF2B5EF4-FFF2-40B4-BE49-F238E27FC236}">
                <a16:creationId xmlns:a16="http://schemas.microsoft.com/office/drawing/2014/main" id="{994C9A9D-44D0-4348-937B-5E2DE09889B8}"/>
              </a:ext>
            </a:extLst>
          </p:cNvPr>
          <p:cNvSpPr txBox="1"/>
          <p:nvPr/>
        </p:nvSpPr>
        <p:spPr>
          <a:xfrm>
            <a:off x="889750" y="1353199"/>
            <a:ext cx="814647" cy="369332"/>
          </a:xfrm>
          <a:prstGeom prst="rect">
            <a:avLst/>
          </a:prstGeom>
          <a:noFill/>
        </p:spPr>
        <p:txBody>
          <a:bodyPr wrap="square" rtlCol="0">
            <a:spAutoFit/>
          </a:bodyPr>
          <a:lstStyle/>
          <a:p>
            <a:r>
              <a:rPr lang="en-US" dirty="0"/>
              <a:t>Step1</a:t>
            </a:r>
          </a:p>
        </p:txBody>
      </p:sp>
      <p:cxnSp>
        <p:nvCxnSpPr>
          <p:cNvPr id="42" name="Straight Arrow Connector 41">
            <a:extLst>
              <a:ext uri="{FF2B5EF4-FFF2-40B4-BE49-F238E27FC236}">
                <a16:creationId xmlns:a16="http://schemas.microsoft.com/office/drawing/2014/main" id="{0C6C3EE3-88E3-F04F-8D7A-2BDEECEFA612}"/>
              </a:ext>
            </a:extLst>
          </p:cNvPr>
          <p:cNvCxnSpPr>
            <a:stCxn id="35" idx="3"/>
          </p:cNvCxnSpPr>
          <p:nvPr/>
        </p:nvCxnSpPr>
        <p:spPr>
          <a:xfrm flipH="1">
            <a:off x="8360229" y="2111006"/>
            <a:ext cx="881601" cy="10715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E313AF02-1402-354B-BFAF-EFCD7A28C62A}"/>
              </a:ext>
            </a:extLst>
          </p:cNvPr>
          <p:cNvCxnSpPr>
            <a:cxnSpLocks/>
            <a:stCxn id="35" idx="4"/>
          </p:cNvCxnSpPr>
          <p:nvPr/>
        </p:nvCxnSpPr>
        <p:spPr>
          <a:xfrm>
            <a:off x="9796497" y="2244436"/>
            <a:ext cx="0" cy="93815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a:extLst>
              <a:ext uri="{FF2B5EF4-FFF2-40B4-BE49-F238E27FC236}">
                <a16:creationId xmlns:a16="http://schemas.microsoft.com/office/drawing/2014/main" id="{835B4018-BDB7-8E4C-8276-4E249372BCAC}"/>
              </a:ext>
            </a:extLst>
          </p:cNvPr>
          <p:cNvCxnSpPr>
            <a:stCxn id="35" idx="5"/>
          </p:cNvCxnSpPr>
          <p:nvPr/>
        </p:nvCxnSpPr>
        <p:spPr>
          <a:xfrm>
            <a:off x="10351163" y="2111006"/>
            <a:ext cx="871019" cy="107158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7" name="Oval 46">
            <a:extLst>
              <a:ext uri="{FF2B5EF4-FFF2-40B4-BE49-F238E27FC236}">
                <a16:creationId xmlns:a16="http://schemas.microsoft.com/office/drawing/2014/main" id="{727E4074-6DC5-E341-800B-409D1EE67AE1}"/>
              </a:ext>
            </a:extLst>
          </p:cNvPr>
          <p:cNvSpPr/>
          <p:nvPr/>
        </p:nvSpPr>
        <p:spPr>
          <a:xfrm>
            <a:off x="6937457" y="3182587"/>
            <a:ext cx="1782506" cy="9144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Humidity</a:t>
            </a:r>
          </a:p>
        </p:txBody>
      </p:sp>
      <p:sp>
        <p:nvSpPr>
          <p:cNvPr id="49" name="Oval 48">
            <a:extLst>
              <a:ext uri="{FF2B5EF4-FFF2-40B4-BE49-F238E27FC236}">
                <a16:creationId xmlns:a16="http://schemas.microsoft.com/office/drawing/2014/main" id="{EB8EDF16-4CB2-8F40-9B33-F567044CA8B8}"/>
              </a:ext>
            </a:extLst>
          </p:cNvPr>
          <p:cNvSpPr/>
          <p:nvPr/>
        </p:nvSpPr>
        <p:spPr>
          <a:xfrm>
            <a:off x="9372096" y="3188525"/>
            <a:ext cx="914400" cy="9144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Yes</a:t>
            </a:r>
          </a:p>
        </p:txBody>
      </p:sp>
      <p:sp>
        <p:nvSpPr>
          <p:cNvPr id="50" name="Oval 49">
            <a:extLst>
              <a:ext uri="{FF2B5EF4-FFF2-40B4-BE49-F238E27FC236}">
                <a16:creationId xmlns:a16="http://schemas.microsoft.com/office/drawing/2014/main" id="{A3FE1694-2CF3-F64F-96BD-CBD367FA41BE}"/>
              </a:ext>
            </a:extLst>
          </p:cNvPr>
          <p:cNvSpPr/>
          <p:nvPr/>
        </p:nvSpPr>
        <p:spPr>
          <a:xfrm>
            <a:off x="10577323" y="3182587"/>
            <a:ext cx="1476132" cy="914400"/>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Wind</a:t>
            </a:r>
          </a:p>
        </p:txBody>
      </p:sp>
      <p:sp>
        <p:nvSpPr>
          <p:cNvPr id="51" name="TextBox 50">
            <a:extLst>
              <a:ext uri="{FF2B5EF4-FFF2-40B4-BE49-F238E27FC236}">
                <a16:creationId xmlns:a16="http://schemas.microsoft.com/office/drawing/2014/main" id="{955CE770-02E0-BB4E-AC49-CF2ADEB3448D}"/>
              </a:ext>
            </a:extLst>
          </p:cNvPr>
          <p:cNvSpPr txBox="1"/>
          <p:nvPr/>
        </p:nvSpPr>
        <p:spPr>
          <a:xfrm rot="18433057">
            <a:off x="8193259" y="2447122"/>
            <a:ext cx="846707" cy="369332"/>
          </a:xfrm>
          <a:prstGeom prst="rect">
            <a:avLst/>
          </a:prstGeom>
          <a:noFill/>
        </p:spPr>
        <p:txBody>
          <a:bodyPr wrap="none" rtlCol="0">
            <a:spAutoFit/>
          </a:bodyPr>
          <a:lstStyle/>
          <a:p>
            <a:r>
              <a:rPr lang="en-US" dirty="0"/>
              <a:t>Sunny</a:t>
            </a:r>
          </a:p>
        </p:txBody>
      </p:sp>
      <p:sp>
        <p:nvSpPr>
          <p:cNvPr id="52" name="TextBox 51">
            <a:extLst>
              <a:ext uri="{FF2B5EF4-FFF2-40B4-BE49-F238E27FC236}">
                <a16:creationId xmlns:a16="http://schemas.microsoft.com/office/drawing/2014/main" id="{A4EB7503-6914-EC4C-912C-4811037B6796}"/>
              </a:ext>
            </a:extLst>
          </p:cNvPr>
          <p:cNvSpPr txBox="1"/>
          <p:nvPr/>
        </p:nvSpPr>
        <p:spPr>
          <a:xfrm rot="16672243">
            <a:off x="8865085" y="2581753"/>
            <a:ext cx="1207382" cy="369332"/>
          </a:xfrm>
          <a:prstGeom prst="rect">
            <a:avLst/>
          </a:prstGeom>
          <a:noFill/>
        </p:spPr>
        <p:txBody>
          <a:bodyPr wrap="none" rtlCol="0">
            <a:spAutoFit/>
          </a:bodyPr>
          <a:lstStyle/>
          <a:p>
            <a:r>
              <a:rPr lang="en-US" dirty="0"/>
              <a:t>Overcast</a:t>
            </a:r>
          </a:p>
        </p:txBody>
      </p:sp>
      <p:sp>
        <p:nvSpPr>
          <p:cNvPr id="54" name="TextBox 53">
            <a:extLst>
              <a:ext uri="{FF2B5EF4-FFF2-40B4-BE49-F238E27FC236}">
                <a16:creationId xmlns:a16="http://schemas.microsoft.com/office/drawing/2014/main" id="{1B907D74-F6B7-D14A-ACFB-D69F2FAC24CF}"/>
              </a:ext>
            </a:extLst>
          </p:cNvPr>
          <p:cNvSpPr txBox="1"/>
          <p:nvPr/>
        </p:nvSpPr>
        <p:spPr>
          <a:xfrm rot="3099676">
            <a:off x="10567161" y="2354520"/>
            <a:ext cx="668773" cy="369332"/>
          </a:xfrm>
          <a:prstGeom prst="rect">
            <a:avLst/>
          </a:prstGeom>
          <a:noFill/>
        </p:spPr>
        <p:txBody>
          <a:bodyPr wrap="none" rtlCol="0">
            <a:spAutoFit/>
          </a:bodyPr>
          <a:lstStyle/>
          <a:p>
            <a:r>
              <a:rPr lang="en-US" dirty="0"/>
              <a:t>Rain</a:t>
            </a:r>
          </a:p>
        </p:txBody>
      </p:sp>
      <p:sp>
        <p:nvSpPr>
          <p:cNvPr id="58" name="TextBox 57">
            <a:extLst>
              <a:ext uri="{FF2B5EF4-FFF2-40B4-BE49-F238E27FC236}">
                <a16:creationId xmlns:a16="http://schemas.microsoft.com/office/drawing/2014/main" id="{D419242F-A872-FD42-9048-C204F3E27141}"/>
              </a:ext>
            </a:extLst>
          </p:cNvPr>
          <p:cNvSpPr txBox="1"/>
          <p:nvPr/>
        </p:nvSpPr>
        <p:spPr>
          <a:xfrm rot="21139227">
            <a:off x="6587888" y="1725419"/>
            <a:ext cx="814647" cy="369332"/>
          </a:xfrm>
          <a:prstGeom prst="rect">
            <a:avLst/>
          </a:prstGeom>
          <a:noFill/>
        </p:spPr>
        <p:txBody>
          <a:bodyPr wrap="none" rtlCol="0">
            <a:spAutoFit/>
          </a:bodyPr>
          <a:lstStyle/>
          <a:p>
            <a:r>
              <a:rPr lang="en-US" dirty="0"/>
              <a:t>Step1</a:t>
            </a:r>
          </a:p>
        </p:txBody>
      </p:sp>
      <p:cxnSp>
        <p:nvCxnSpPr>
          <p:cNvPr id="59" name="Straight Arrow Connector 58">
            <a:extLst>
              <a:ext uri="{FF2B5EF4-FFF2-40B4-BE49-F238E27FC236}">
                <a16:creationId xmlns:a16="http://schemas.microsoft.com/office/drawing/2014/main" id="{86602A51-92DD-B044-9E57-5C338E10085E}"/>
              </a:ext>
            </a:extLst>
          </p:cNvPr>
          <p:cNvCxnSpPr>
            <a:cxnSpLocks/>
            <a:stCxn id="6" idx="3"/>
            <a:endCxn id="47" idx="3"/>
          </p:cNvCxnSpPr>
          <p:nvPr/>
        </p:nvCxnSpPr>
        <p:spPr>
          <a:xfrm flipV="1">
            <a:off x="6210795" y="3963076"/>
            <a:ext cx="987704" cy="4145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7B54CA1B-B549-DA47-801B-219AE9EC99C0}"/>
              </a:ext>
            </a:extLst>
          </p:cNvPr>
          <p:cNvSpPr txBox="1"/>
          <p:nvPr/>
        </p:nvSpPr>
        <p:spPr>
          <a:xfrm rot="20574482">
            <a:off x="6231819" y="3776595"/>
            <a:ext cx="814647" cy="369332"/>
          </a:xfrm>
          <a:prstGeom prst="rect">
            <a:avLst/>
          </a:prstGeom>
          <a:noFill/>
        </p:spPr>
        <p:txBody>
          <a:bodyPr wrap="none" rtlCol="0">
            <a:spAutoFit/>
          </a:bodyPr>
          <a:lstStyle/>
          <a:p>
            <a:r>
              <a:rPr lang="en-US" dirty="0"/>
              <a:t>Step2</a:t>
            </a:r>
          </a:p>
        </p:txBody>
      </p:sp>
      <p:cxnSp>
        <p:nvCxnSpPr>
          <p:cNvPr id="65" name="Straight Arrow Connector 64">
            <a:extLst>
              <a:ext uri="{FF2B5EF4-FFF2-40B4-BE49-F238E27FC236}">
                <a16:creationId xmlns:a16="http://schemas.microsoft.com/office/drawing/2014/main" id="{006F0383-2EC1-2B4E-A27B-48B66DEB2714}"/>
              </a:ext>
            </a:extLst>
          </p:cNvPr>
          <p:cNvCxnSpPr>
            <a:cxnSpLocks/>
            <a:stCxn id="68" idx="3"/>
          </p:cNvCxnSpPr>
          <p:nvPr/>
        </p:nvCxnSpPr>
        <p:spPr>
          <a:xfrm>
            <a:off x="3643251" y="3138403"/>
            <a:ext cx="509076" cy="2371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6" name="Straight Arrow Connector 65">
            <a:extLst>
              <a:ext uri="{FF2B5EF4-FFF2-40B4-BE49-F238E27FC236}">
                <a16:creationId xmlns:a16="http://schemas.microsoft.com/office/drawing/2014/main" id="{E451E4F4-837C-9B46-8BDD-AA7093B25C0F}"/>
              </a:ext>
            </a:extLst>
          </p:cNvPr>
          <p:cNvCxnSpPr>
            <a:cxnSpLocks/>
            <a:stCxn id="70" idx="3"/>
          </p:cNvCxnSpPr>
          <p:nvPr/>
        </p:nvCxnSpPr>
        <p:spPr>
          <a:xfrm>
            <a:off x="3455337" y="3510194"/>
            <a:ext cx="6969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7" name="Straight Arrow Connector 66">
            <a:extLst>
              <a:ext uri="{FF2B5EF4-FFF2-40B4-BE49-F238E27FC236}">
                <a16:creationId xmlns:a16="http://schemas.microsoft.com/office/drawing/2014/main" id="{59F7939B-A7D6-3C4A-ABB2-24ED37BD1556}"/>
              </a:ext>
            </a:extLst>
          </p:cNvPr>
          <p:cNvCxnSpPr>
            <a:cxnSpLocks/>
            <a:stCxn id="69" idx="3"/>
          </p:cNvCxnSpPr>
          <p:nvPr/>
        </p:nvCxnSpPr>
        <p:spPr>
          <a:xfrm flipV="1">
            <a:off x="3054586" y="3879526"/>
            <a:ext cx="1080345" cy="79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8" name="TextBox 67">
            <a:extLst>
              <a:ext uri="{FF2B5EF4-FFF2-40B4-BE49-F238E27FC236}">
                <a16:creationId xmlns:a16="http://schemas.microsoft.com/office/drawing/2014/main" id="{1557FC9B-2866-F449-B068-1B328225F5B9}"/>
              </a:ext>
            </a:extLst>
          </p:cNvPr>
          <p:cNvSpPr txBox="1"/>
          <p:nvPr/>
        </p:nvSpPr>
        <p:spPr>
          <a:xfrm>
            <a:off x="2020691" y="2953737"/>
            <a:ext cx="1622560" cy="369332"/>
          </a:xfrm>
          <a:prstGeom prst="rect">
            <a:avLst/>
          </a:prstGeom>
          <a:noFill/>
        </p:spPr>
        <p:txBody>
          <a:bodyPr wrap="square" rtlCol="0">
            <a:spAutoFit/>
          </a:bodyPr>
          <a:lstStyle/>
          <a:p>
            <a:r>
              <a:rPr lang="en-US" dirty="0"/>
              <a:t>Temperature</a:t>
            </a:r>
          </a:p>
        </p:txBody>
      </p:sp>
      <p:sp>
        <p:nvSpPr>
          <p:cNvPr id="69" name="TextBox 68">
            <a:extLst>
              <a:ext uri="{FF2B5EF4-FFF2-40B4-BE49-F238E27FC236}">
                <a16:creationId xmlns:a16="http://schemas.microsoft.com/office/drawing/2014/main" id="{8B9730E8-8118-B34A-A7CF-22925861C629}"/>
              </a:ext>
            </a:extLst>
          </p:cNvPr>
          <p:cNvSpPr txBox="1"/>
          <p:nvPr/>
        </p:nvSpPr>
        <p:spPr>
          <a:xfrm>
            <a:off x="2302457" y="3774780"/>
            <a:ext cx="752129" cy="369332"/>
          </a:xfrm>
          <a:prstGeom prst="rect">
            <a:avLst/>
          </a:prstGeom>
          <a:noFill/>
        </p:spPr>
        <p:txBody>
          <a:bodyPr wrap="square" rtlCol="0">
            <a:spAutoFit/>
          </a:bodyPr>
          <a:lstStyle/>
          <a:p>
            <a:r>
              <a:rPr lang="en-US" dirty="0"/>
              <a:t>Wind</a:t>
            </a:r>
          </a:p>
        </p:txBody>
      </p:sp>
      <p:sp>
        <p:nvSpPr>
          <p:cNvPr id="70" name="TextBox 69">
            <a:extLst>
              <a:ext uri="{FF2B5EF4-FFF2-40B4-BE49-F238E27FC236}">
                <a16:creationId xmlns:a16="http://schemas.microsoft.com/office/drawing/2014/main" id="{B147FCBF-1FCB-B640-9C05-2EAD90C7079F}"/>
              </a:ext>
            </a:extLst>
          </p:cNvPr>
          <p:cNvSpPr txBox="1"/>
          <p:nvPr/>
        </p:nvSpPr>
        <p:spPr>
          <a:xfrm>
            <a:off x="2302457" y="3325528"/>
            <a:ext cx="1152880" cy="369332"/>
          </a:xfrm>
          <a:prstGeom prst="rect">
            <a:avLst/>
          </a:prstGeom>
          <a:noFill/>
        </p:spPr>
        <p:txBody>
          <a:bodyPr wrap="square" rtlCol="0">
            <a:spAutoFit/>
          </a:bodyPr>
          <a:lstStyle/>
          <a:p>
            <a:r>
              <a:rPr lang="en-US" dirty="0"/>
              <a:t>Humidity</a:t>
            </a:r>
          </a:p>
        </p:txBody>
      </p:sp>
      <p:sp>
        <p:nvSpPr>
          <p:cNvPr id="77" name="Left Brace 76">
            <a:extLst>
              <a:ext uri="{FF2B5EF4-FFF2-40B4-BE49-F238E27FC236}">
                <a16:creationId xmlns:a16="http://schemas.microsoft.com/office/drawing/2014/main" id="{78747B91-756B-7149-B8F4-E9E01683F9A9}"/>
              </a:ext>
            </a:extLst>
          </p:cNvPr>
          <p:cNvSpPr/>
          <p:nvPr/>
        </p:nvSpPr>
        <p:spPr>
          <a:xfrm>
            <a:off x="1726076" y="2916015"/>
            <a:ext cx="459896" cy="122809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9" name="TextBox 78">
            <a:extLst>
              <a:ext uri="{FF2B5EF4-FFF2-40B4-BE49-F238E27FC236}">
                <a16:creationId xmlns:a16="http://schemas.microsoft.com/office/drawing/2014/main" id="{5200D121-9C0D-DC46-845F-40B4F7DAABE0}"/>
              </a:ext>
            </a:extLst>
          </p:cNvPr>
          <p:cNvSpPr txBox="1"/>
          <p:nvPr/>
        </p:nvSpPr>
        <p:spPr>
          <a:xfrm>
            <a:off x="451040" y="3417861"/>
            <a:ext cx="1727425" cy="276999"/>
          </a:xfrm>
          <a:prstGeom prst="rect">
            <a:avLst/>
          </a:prstGeom>
          <a:noFill/>
        </p:spPr>
        <p:txBody>
          <a:bodyPr wrap="square" rtlCol="0">
            <a:spAutoFit/>
          </a:bodyPr>
          <a:lstStyle/>
          <a:p>
            <a:r>
              <a:rPr lang="en-US" sz="1200" dirty="0"/>
              <a:t>Given Outlook</a:t>
            </a:r>
            <a:r>
              <a:rPr lang="en-US" sz="1200" baseline="-25000" dirty="0"/>
              <a:t>sunny</a:t>
            </a:r>
            <a:endParaRPr lang="en-US" sz="1200" dirty="0"/>
          </a:p>
        </p:txBody>
      </p:sp>
      <p:cxnSp>
        <p:nvCxnSpPr>
          <p:cNvPr id="88" name="Straight Arrow Connector 87">
            <a:extLst>
              <a:ext uri="{FF2B5EF4-FFF2-40B4-BE49-F238E27FC236}">
                <a16:creationId xmlns:a16="http://schemas.microsoft.com/office/drawing/2014/main" id="{5C47D438-C9EC-6A40-9BE8-D27E84A159D3}"/>
              </a:ext>
            </a:extLst>
          </p:cNvPr>
          <p:cNvCxnSpPr>
            <a:cxnSpLocks/>
            <a:stCxn id="91" idx="3"/>
          </p:cNvCxnSpPr>
          <p:nvPr/>
        </p:nvCxnSpPr>
        <p:spPr>
          <a:xfrm>
            <a:off x="3610004" y="4600441"/>
            <a:ext cx="509076" cy="2371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94C9AC69-3F13-0247-ACF6-BE4495F37381}"/>
              </a:ext>
            </a:extLst>
          </p:cNvPr>
          <p:cNvCxnSpPr>
            <a:cxnSpLocks/>
            <a:stCxn id="93" idx="3"/>
          </p:cNvCxnSpPr>
          <p:nvPr/>
        </p:nvCxnSpPr>
        <p:spPr>
          <a:xfrm>
            <a:off x="3422090" y="4972232"/>
            <a:ext cx="6969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0" name="Straight Arrow Connector 89">
            <a:extLst>
              <a:ext uri="{FF2B5EF4-FFF2-40B4-BE49-F238E27FC236}">
                <a16:creationId xmlns:a16="http://schemas.microsoft.com/office/drawing/2014/main" id="{6EAF7BA0-9A08-7E4F-82A0-71CA111E1B70}"/>
              </a:ext>
            </a:extLst>
          </p:cNvPr>
          <p:cNvCxnSpPr>
            <a:cxnSpLocks/>
            <a:stCxn id="92" idx="3"/>
          </p:cNvCxnSpPr>
          <p:nvPr/>
        </p:nvCxnSpPr>
        <p:spPr>
          <a:xfrm flipV="1">
            <a:off x="3021339" y="5341564"/>
            <a:ext cx="1080345" cy="79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1" name="TextBox 90">
            <a:extLst>
              <a:ext uri="{FF2B5EF4-FFF2-40B4-BE49-F238E27FC236}">
                <a16:creationId xmlns:a16="http://schemas.microsoft.com/office/drawing/2014/main" id="{13E96881-5A74-5C4E-AB68-D95E65887300}"/>
              </a:ext>
            </a:extLst>
          </p:cNvPr>
          <p:cNvSpPr txBox="1"/>
          <p:nvPr/>
        </p:nvSpPr>
        <p:spPr>
          <a:xfrm>
            <a:off x="1987444" y="4415775"/>
            <a:ext cx="1622560" cy="369332"/>
          </a:xfrm>
          <a:prstGeom prst="rect">
            <a:avLst/>
          </a:prstGeom>
          <a:noFill/>
        </p:spPr>
        <p:txBody>
          <a:bodyPr wrap="square" rtlCol="0">
            <a:spAutoFit/>
          </a:bodyPr>
          <a:lstStyle/>
          <a:p>
            <a:r>
              <a:rPr lang="en-US" dirty="0"/>
              <a:t>Temperature</a:t>
            </a:r>
          </a:p>
        </p:txBody>
      </p:sp>
      <p:sp>
        <p:nvSpPr>
          <p:cNvPr id="92" name="TextBox 91">
            <a:extLst>
              <a:ext uri="{FF2B5EF4-FFF2-40B4-BE49-F238E27FC236}">
                <a16:creationId xmlns:a16="http://schemas.microsoft.com/office/drawing/2014/main" id="{B7D44F99-19A3-E74B-8341-ED9EE80AA926}"/>
              </a:ext>
            </a:extLst>
          </p:cNvPr>
          <p:cNvSpPr txBox="1"/>
          <p:nvPr/>
        </p:nvSpPr>
        <p:spPr>
          <a:xfrm>
            <a:off x="2269210" y="5236818"/>
            <a:ext cx="752129" cy="369332"/>
          </a:xfrm>
          <a:prstGeom prst="rect">
            <a:avLst/>
          </a:prstGeom>
          <a:noFill/>
        </p:spPr>
        <p:txBody>
          <a:bodyPr wrap="square" rtlCol="0">
            <a:spAutoFit/>
          </a:bodyPr>
          <a:lstStyle/>
          <a:p>
            <a:r>
              <a:rPr lang="en-US" dirty="0"/>
              <a:t>Wind</a:t>
            </a:r>
          </a:p>
        </p:txBody>
      </p:sp>
      <p:sp>
        <p:nvSpPr>
          <p:cNvPr id="93" name="TextBox 92">
            <a:extLst>
              <a:ext uri="{FF2B5EF4-FFF2-40B4-BE49-F238E27FC236}">
                <a16:creationId xmlns:a16="http://schemas.microsoft.com/office/drawing/2014/main" id="{31D03EAC-96BF-D14B-B5CB-761EC8E02B9B}"/>
              </a:ext>
            </a:extLst>
          </p:cNvPr>
          <p:cNvSpPr txBox="1"/>
          <p:nvPr/>
        </p:nvSpPr>
        <p:spPr>
          <a:xfrm>
            <a:off x="2269210" y="4787566"/>
            <a:ext cx="1152880" cy="369332"/>
          </a:xfrm>
          <a:prstGeom prst="rect">
            <a:avLst/>
          </a:prstGeom>
          <a:noFill/>
        </p:spPr>
        <p:txBody>
          <a:bodyPr wrap="square" rtlCol="0">
            <a:spAutoFit/>
          </a:bodyPr>
          <a:lstStyle/>
          <a:p>
            <a:r>
              <a:rPr lang="en-US" dirty="0"/>
              <a:t>Humidity</a:t>
            </a:r>
          </a:p>
        </p:txBody>
      </p:sp>
      <p:sp>
        <p:nvSpPr>
          <p:cNvPr id="94" name="Left Brace 93">
            <a:extLst>
              <a:ext uri="{FF2B5EF4-FFF2-40B4-BE49-F238E27FC236}">
                <a16:creationId xmlns:a16="http://schemas.microsoft.com/office/drawing/2014/main" id="{1C0371B5-E7A6-F649-AD1E-FF41DB59603A}"/>
              </a:ext>
            </a:extLst>
          </p:cNvPr>
          <p:cNvSpPr/>
          <p:nvPr/>
        </p:nvSpPr>
        <p:spPr>
          <a:xfrm>
            <a:off x="1692829" y="4378053"/>
            <a:ext cx="459896" cy="1228097"/>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5" name="TextBox 94">
            <a:extLst>
              <a:ext uri="{FF2B5EF4-FFF2-40B4-BE49-F238E27FC236}">
                <a16:creationId xmlns:a16="http://schemas.microsoft.com/office/drawing/2014/main" id="{CE40C881-B38C-0749-895B-09B09236C81B}"/>
              </a:ext>
            </a:extLst>
          </p:cNvPr>
          <p:cNvSpPr txBox="1"/>
          <p:nvPr/>
        </p:nvSpPr>
        <p:spPr>
          <a:xfrm>
            <a:off x="239452" y="4959819"/>
            <a:ext cx="1727425" cy="276999"/>
          </a:xfrm>
          <a:prstGeom prst="rect">
            <a:avLst/>
          </a:prstGeom>
          <a:noFill/>
        </p:spPr>
        <p:txBody>
          <a:bodyPr wrap="square" rtlCol="0">
            <a:spAutoFit/>
          </a:bodyPr>
          <a:lstStyle/>
          <a:p>
            <a:r>
              <a:rPr lang="en-US" sz="1200" dirty="0"/>
              <a:t>Given Outlook</a:t>
            </a:r>
            <a:r>
              <a:rPr lang="en-US" sz="1200" baseline="-25000" dirty="0"/>
              <a:t>overcast</a:t>
            </a:r>
            <a:endParaRPr lang="en-US" sz="1200" dirty="0"/>
          </a:p>
        </p:txBody>
      </p:sp>
      <p:sp>
        <p:nvSpPr>
          <p:cNvPr id="96" name="TextBox 95">
            <a:extLst>
              <a:ext uri="{FF2B5EF4-FFF2-40B4-BE49-F238E27FC236}">
                <a16:creationId xmlns:a16="http://schemas.microsoft.com/office/drawing/2014/main" id="{DA763F24-0487-CD4D-802D-2BA7A5BADFAF}"/>
              </a:ext>
            </a:extLst>
          </p:cNvPr>
          <p:cNvSpPr txBox="1"/>
          <p:nvPr/>
        </p:nvSpPr>
        <p:spPr>
          <a:xfrm>
            <a:off x="733090" y="3080618"/>
            <a:ext cx="814647" cy="369332"/>
          </a:xfrm>
          <a:prstGeom prst="rect">
            <a:avLst/>
          </a:prstGeom>
          <a:noFill/>
        </p:spPr>
        <p:txBody>
          <a:bodyPr wrap="square" rtlCol="0">
            <a:spAutoFit/>
          </a:bodyPr>
          <a:lstStyle/>
          <a:p>
            <a:r>
              <a:rPr lang="en-US" dirty="0"/>
              <a:t>Step2</a:t>
            </a:r>
          </a:p>
        </p:txBody>
      </p:sp>
      <p:sp>
        <p:nvSpPr>
          <p:cNvPr id="97" name="TextBox 96">
            <a:extLst>
              <a:ext uri="{FF2B5EF4-FFF2-40B4-BE49-F238E27FC236}">
                <a16:creationId xmlns:a16="http://schemas.microsoft.com/office/drawing/2014/main" id="{658DFECF-DF26-7E48-AFAA-2E46398ACF70}"/>
              </a:ext>
            </a:extLst>
          </p:cNvPr>
          <p:cNvSpPr txBox="1"/>
          <p:nvPr/>
        </p:nvSpPr>
        <p:spPr>
          <a:xfrm>
            <a:off x="671517" y="4602900"/>
            <a:ext cx="814647" cy="369332"/>
          </a:xfrm>
          <a:prstGeom prst="rect">
            <a:avLst/>
          </a:prstGeom>
          <a:noFill/>
        </p:spPr>
        <p:txBody>
          <a:bodyPr wrap="square" rtlCol="0">
            <a:spAutoFit/>
          </a:bodyPr>
          <a:lstStyle/>
          <a:p>
            <a:r>
              <a:rPr lang="en-US" dirty="0"/>
              <a:t>Step3</a:t>
            </a:r>
          </a:p>
        </p:txBody>
      </p:sp>
      <p:cxnSp>
        <p:nvCxnSpPr>
          <p:cNvPr id="99" name="Straight Arrow Connector 98">
            <a:extLst>
              <a:ext uri="{FF2B5EF4-FFF2-40B4-BE49-F238E27FC236}">
                <a16:creationId xmlns:a16="http://schemas.microsoft.com/office/drawing/2014/main" id="{004206EE-EC20-6D49-BE6B-A03AF7397069}"/>
              </a:ext>
            </a:extLst>
          </p:cNvPr>
          <p:cNvCxnSpPr>
            <a:endCxn id="49" idx="3"/>
          </p:cNvCxnSpPr>
          <p:nvPr/>
        </p:nvCxnSpPr>
        <p:spPr>
          <a:xfrm flipV="1">
            <a:off x="6210795" y="3969014"/>
            <a:ext cx="3295212" cy="118788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0" name="TextBox 99">
            <a:extLst>
              <a:ext uri="{FF2B5EF4-FFF2-40B4-BE49-F238E27FC236}">
                <a16:creationId xmlns:a16="http://schemas.microsoft.com/office/drawing/2014/main" id="{9F8BDE54-D5D5-D346-B458-5D68909D9964}"/>
              </a:ext>
            </a:extLst>
          </p:cNvPr>
          <p:cNvSpPr txBox="1"/>
          <p:nvPr/>
        </p:nvSpPr>
        <p:spPr>
          <a:xfrm rot="20312255">
            <a:off x="6253770" y="4514887"/>
            <a:ext cx="3837766" cy="646331"/>
          </a:xfrm>
          <a:prstGeom prst="rect">
            <a:avLst/>
          </a:prstGeom>
          <a:noFill/>
        </p:spPr>
        <p:txBody>
          <a:bodyPr wrap="square" rtlCol="0">
            <a:spAutoFit/>
          </a:bodyPr>
          <a:lstStyle/>
          <a:p>
            <a:r>
              <a:rPr lang="en-US" dirty="0"/>
              <a:t>Since all overcast examples were positive examples</a:t>
            </a:r>
          </a:p>
        </p:txBody>
      </p:sp>
      <p:sp>
        <p:nvSpPr>
          <p:cNvPr id="101" name="TextBox 100">
            <a:extLst>
              <a:ext uri="{FF2B5EF4-FFF2-40B4-BE49-F238E27FC236}">
                <a16:creationId xmlns:a16="http://schemas.microsoft.com/office/drawing/2014/main" id="{CC75C4B6-A0C6-7640-B4D6-EF916D5BE18C}"/>
              </a:ext>
            </a:extLst>
          </p:cNvPr>
          <p:cNvSpPr txBox="1"/>
          <p:nvPr/>
        </p:nvSpPr>
        <p:spPr>
          <a:xfrm rot="20270173">
            <a:off x="6537744" y="4518074"/>
            <a:ext cx="814647" cy="369332"/>
          </a:xfrm>
          <a:prstGeom prst="rect">
            <a:avLst/>
          </a:prstGeom>
          <a:noFill/>
        </p:spPr>
        <p:txBody>
          <a:bodyPr wrap="square" rtlCol="0">
            <a:spAutoFit/>
          </a:bodyPr>
          <a:lstStyle/>
          <a:p>
            <a:r>
              <a:rPr lang="en-US" dirty="0"/>
              <a:t>Step3</a:t>
            </a:r>
          </a:p>
        </p:txBody>
      </p:sp>
      <p:cxnSp>
        <p:nvCxnSpPr>
          <p:cNvPr id="112" name="Straight Arrow Connector 111">
            <a:extLst>
              <a:ext uri="{FF2B5EF4-FFF2-40B4-BE49-F238E27FC236}">
                <a16:creationId xmlns:a16="http://schemas.microsoft.com/office/drawing/2014/main" id="{E09F3FE6-BCAF-1047-8F10-6007EDE8751B}"/>
              </a:ext>
            </a:extLst>
          </p:cNvPr>
          <p:cNvCxnSpPr>
            <a:cxnSpLocks/>
            <a:stCxn id="115" idx="3"/>
          </p:cNvCxnSpPr>
          <p:nvPr/>
        </p:nvCxnSpPr>
        <p:spPr>
          <a:xfrm>
            <a:off x="3590408" y="5895562"/>
            <a:ext cx="509076" cy="23714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3" name="Straight Arrow Connector 112">
            <a:extLst>
              <a:ext uri="{FF2B5EF4-FFF2-40B4-BE49-F238E27FC236}">
                <a16:creationId xmlns:a16="http://schemas.microsoft.com/office/drawing/2014/main" id="{FD95F5A0-5CE9-DE4A-9F33-A0EC09C12135}"/>
              </a:ext>
            </a:extLst>
          </p:cNvPr>
          <p:cNvCxnSpPr>
            <a:cxnSpLocks/>
            <a:stCxn id="117" idx="3"/>
          </p:cNvCxnSpPr>
          <p:nvPr/>
        </p:nvCxnSpPr>
        <p:spPr>
          <a:xfrm>
            <a:off x="3402494" y="6267353"/>
            <a:ext cx="69699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4" name="Straight Arrow Connector 113">
            <a:extLst>
              <a:ext uri="{FF2B5EF4-FFF2-40B4-BE49-F238E27FC236}">
                <a16:creationId xmlns:a16="http://schemas.microsoft.com/office/drawing/2014/main" id="{FDEFE726-C84D-7B46-9095-F829044F5DC5}"/>
              </a:ext>
            </a:extLst>
          </p:cNvPr>
          <p:cNvCxnSpPr>
            <a:cxnSpLocks/>
            <a:stCxn id="116" idx="3"/>
          </p:cNvCxnSpPr>
          <p:nvPr/>
        </p:nvCxnSpPr>
        <p:spPr>
          <a:xfrm flipV="1">
            <a:off x="3001743" y="6636685"/>
            <a:ext cx="1080345" cy="799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5" name="TextBox 114">
            <a:extLst>
              <a:ext uri="{FF2B5EF4-FFF2-40B4-BE49-F238E27FC236}">
                <a16:creationId xmlns:a16="http://schemas.microsoft.com/office/drawing/2014/main" id="{52BF3347-4BED-804F-8A7C-FE4BF2A65A63}"/>
              </a:ext>
            </a:extLst>
          </p:cNvPr>
          <p:cNvSpPr txBox="1"/>
          <p:nvPr/>
        </p:nvSpPr>
        <p:spPr>
          <a:xfrm>
            <a:off x="1967848" y="5710896"/>
            <a:ext cx="1622560" cy="369332"/>
          </a:xfrm>
          <a:prstGeom prst="rect">
            <a:avLst/>
          </a:prstGeom>
          <a:noFill/>
        </p:spPr>
        <p:txBody>
          <a:bodyPr wrap="square" rtlCol="0">
            <a:spAutoFit/>
          </a:bodyPr>
          <a:lstStyle/>
          <a:p>
            <a:r>
              <a:rPr lang="en-US" dirty="0"/>
              <a:t>Temperature</a:t>
            </a:r>
          </a:p>
        </p:txBody>
      </p:sp>
      <p:sp>
        <p:nvSpPr>
          <p:cNvPr id="116" name="TextBox 115">
            <a:extLst>
              <a:ext uri="{FF2B5EF4-FFF2-40B4-BE49-F238E27FC236}">
                <a16:creationId xmlns:a16="http://schemas.microsoft.com/office/drawing/2014/main" id="{AF73C3B0-56DE-4E44-BD74-C349809350F5}"/>
              </a:ext>
            </a:extLst>
          </p:cNvPr>
          <p:cNvSpPr txBox="1"/>
          <p:nvPr/>
        </p:nvSpPr>
        <p:spPr>
          <a:xfrm>
            <a:off x="2249614" y="6531939"/>
            <a:ext cx="752129" cy="369332"/>
          </a:xfrm>
          <a:prstGeom prst="rect">
            <a:avLst/>
          </a:prstGeom>
          <a:noFill/>
        </p:spPr>
        <p:txBody>
          <a:bodyPr wrap="square" rtlCol="0">
            <a:spAutoFit/>
          </a:bodyPr>
          <a:lstStyle/>
          <a:p>
            <a:r>
              <a:rPr lang="en-US" dirty="0"/>
              <a:t>Wind</a:t>
            </a:r>
          </a:p>
        </p:txBody>
      </p:sp>
      <p:sp>
        <p:nvSpPr>
          <p:cNvPr id="117" name="TextBox 116">
            <a:extLst>
              <a:ext uri="{FF2B5EF4-FFF2-40B4-BE49-F238E27FC236}">
                <a16:creationId xmlns:a16="http://schemas.microsoft.com/office/drawing/2014/main" id="{F6AB0514-C1AC-F347-942D-E294A0D8B21D}"/>
              </a:ext>
            </a:extLst>
          </p:cNvPr>
          <p:cNvSpPr txBox="1"/>
          <p:nvPr/>
        </p:nvSpPr>
        <p:spPr>
          <a:xfrm>
            <a:off x="2249614" y="6082687"/>
            <a:ext cx="1152880" cy="369332"/>
          </a:xfrm>
          <a:prstGeom prst="rect">
            <a:avLst/>
          </a:prstGeom>
          <a:noFill/>
        </p:spPr>
        <p:txBody>
          <a:bodyPr wrap="square" rtlCol="0">
            <a:spAutoFit/>
          </a:bodyPr>
          <a:lstStyle/>
          <a:p>
            <a:r>
              <a:rPr lang="en-US" dirty="0"/>
              <a:t>Humidity</a:t>
            </a:r>
          </a:p>
        </p:txBody>
      </p:sp>
      <p:sp>
        <p:nvSpPr>
          <p:cNvPr id="118" name="Left Brace 117">
            <a:extLst>
              <a:ext uri="{FF2B5EF4-FFF2-40B4-BE49-F238E27FC236}">
                <a16:creationId xmlns:a16="http://schemas.microsoft.com/office/drawing/2014/main" id="{A4392410-55D9-A849-8F43-613FCB3FBF33}"/>
              </a:ext>
            </a:extLst>
          </p:cNvPr>
          <p:cNvSpPr/>
          <p:nvPr/>
        </p:nvSpPr>
        <p:spPr>
          <a:xfrm>
            <a:off x="1673233" y="5673175"/>
            <a:ext cx="459896" cy="1060134"/>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9" name="TextBox 118">
            <a:extLst>
              <a:ext uri="{FF2B5EF4-FFF2-40B4-BE49-F238E27FC236}">
                <a16:creationId xmlns:a16="http://schemas.microsoft.com/office/drawing/2014/main" id="{603DFF9E-2A41-524A-888A-BFE820DE411D}"/>
              </a:ext>
            </a:extLst>
          </p:cNvPr>
          <p:cNvSpPr txBox="1"/>
          <p:nvPr/>
        </p:nvSpPr>
        <p:spPr>
          <a:xfrm>
            <a:off x="398197" y="6175020"/>
            <a:ext cx="1727425" cy="276999"/>
          </a:xfrm>
          <a:prstGeom prst="rect">
            <a:avLst/>
          </a:prstGeom>
          <a:noFill/>
        </p:spPr>
        <p:txBody>
          <a:bodyPr wrap="square" rtlCol="0">
            <a:spAutoFit/>
          </a:bodyPr>
          <a:lstStyle/>
          <a:p>
            <a:r>
              <a:rPr lang="en-US" sz="1200" dirty="0"/>
              <a:t>Given Outlook</a:t>
            </a:r>
            <a:r>
              <a:rPr lang="en-US" sz="1200" baseline="-25000" dirty="0"/>
              <a:t>rainy</a:t>
            </a:r>
            <a:endParaRPr lang="en-US" sz="1200" dirty="0"/>
          </a:p>
        </p:txBody>
      </p:sp>
      <p:sp>
        <p:nvSpPr>
          <p:cNvPr id="120" name="TextBox 119">
            <a:extLst>
              <a:ext uri="{FF2B5EF4-FFF2-40B4-BE49-F238E27FC236}">
                <a16:creationId xmlns:a16="http://schemas.microsoft.com/office/drawing/2014/main" id="{E786AB77-12D3-6C44-9367-4EA5BEDDDF8B}"/>
              </a:ext>
            </a:extLst>
          </p:cNvPr>
          <p:cNvSpPr txBox="1"/>
          <p:nvPr/>
        </p:nvSpPr>
        <p:spPr>
          <a:xfrm>
            <a:off x="1033650" y="5772176"/>
            <a:ext cx="814647" cy="369332"/>
          </a:xfrm>
          <a:prstGeom prst="rect">
            <a:avLst/>
          </a:prstGeom>
          <a:noFill/>
        </p:spPr>
        <p:txBody>
          <a:bodyPr wrap="square" rtlCol="0">
            <a:spAutoFit/>
          </a:bodyPr>
          <a:lstStyle/>
          <a:p>
            <a:r>
              <a:rPr lang="en-US" dirty="0"/>
              <a:t>Step4</a:t>
            </a:r>
          </a:p>
        </p:txBody>
      </p:sp>
      <p:cxnSp>
        <p:nvCxnSpPr>
          <p:cNvPr id="122" name="Straight Arrow Connector 121">
            <a:extLst>
              <a:ext uri="{FF2B5EF4-FFF2-40B4-BE49-F238E27FC236}">
                <a16:creationId xmlns:a16="http://schemas.microsoft.com/office/drawing/2014/main" id="{BC911D76-51CE-DD4C-82E3-5BA67CCBF7B4}"/>
              </a:ext>
            </a:extLst>
          </p:cNvPr>
          <p:cNvCxnSpPr>
            <a:endCxn id="50" idx="4"/>
          </p:cNvCxnSpPr>
          <p:nvPr/>
        </p:nvCxnSpPr>
        <p:spPr>
          <a:xfrm flipV="1">
            <a:off x="6210795" y="4096987"/>
            <a:ext cx="5104594" cy="235503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3" name="TextBox 122">
            <a:extLst>
              <a:ext uri="{FF2B5EF4-FFF2-40B4-BE49-F238E27FC236}">
                <a16:creationId xmlns:a16="http://schemas.microsoft.com/office/drawing/2014/main" id="{B8D49B51-4AD9-AC45-8F08-521ABFA8B373}"/>
              </a:ext>
            </a:extLst>
          </p:cNvPr>
          <p:cNvSpPr txBox="1"/>
          <p:nvPr/>
        </p:nvSpPr>
        <p:spPr>
          <a:xfrm rot="20270173">
            <a:off x="6369426" y="5852597"/>
            <a:ext cx="814647" cy="369332"/>
          </a:xfrm>
          <a:prstGeom prst="rect">
            <a:avLst/>
          </a:prstGeom>
          <a:noFill/>
        </p:spPr>
        <p:txBody>
          <a:bodyPr wrap="square" rtlCol="0">
            <a:spAutoFit/>
          </a:bodyPr>
          <a:lstStyle/>
          <a:p>
            <a:r>
              <a:rPr lang="en-US" dirty="0"/>
              <a:t>Step4</a:t>
            </a:r>
          </a:p>
        </p:txBody>
      </p:sp>
    </p:spTree>
    <p:extLst>
      <p:ext uri="{BB962C8B-B14F-4D97-AF65-F5344CB8AC3E}">
        <p14:creationId xmlns:p14="http://schemas.microsoft.com/office/powerpoint/2010/main" val="40942448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E27B7-D0C0-2D42-8559-2714E74C5115}"/>
              </a:ext>
            </a:extLst>
          </p:cNvPr>
          <p:cNvSpPr>
            <a:spLocks noGrp="1"/>
          </p:cNvSpPr>
          <p:nvPr>
            <p:ph type="title"/>
          </p:nvPr>
        </p:nvSpPr>
        <p:spPr/>
        <p:txBody>
          <a:bodyPr/>
          <a:lstStyle/>
          <a:p>
            <a:r>
              <a:rPr lang="en-US" dirty="0"/>
              <a:t>Code Example 2 (predicting soccer match result)</a:t>
            </a:r>
          </a:p>
        </p:txBody>
      </p:sp>
      <p:sp>
        <p:nvSpPr>
          <p:cNvPr id="3" name="Content Placeholder 2">
            <a:extLst>
              <a:ext uri="{FF2B5EF4-FFF2-40B4-BE49-F238E27FC236}">
                <a16:creationId xmlns:a16="http://schemas.microsoft.com/office/drawing/2014/main" id="{C854DC26-F97B-6A42-BC84-6D993987CDF4}"/>
              </a:ext>
            </a:extLst>
          </p:cNvPr>
          <p:cNvSpPr>
            <a:spLocks noGrp="1"/>
          </p:cNvSpPr>
          <p:nvPr>
            <p:ph idx="1"/>
          </p:nvPr>
        </p:nvSpPr>
        <p:spPr/>
        <p:txBody>
          <a:bodyPr/>
          <a:lstStyle/>
          <a:p>
            <a:r>
              <a:rPr lang="en-US" dirty="0"/>
              <a:t>XB,XC, XD….XU -&gt; attributes</a:t>
            </a:r>
          </a:p>
          <a:p>
            <a:r>
              <a:rPr lang="en-US" dirty="0"/>
              <a:t>Each attribute can have either 1 or 0 value</a:t>
            </a:r>
          </a:p>
          <a:p>
            <a:r>
              <a:rPr lang="en-US" dirty="0"/>
              <a:t>You can assume your favorite use case for example</a:t>
            </a:r>
          </a:p>
          <a:p>
            <a:pPr marL="0" indent="0">
              <a:buNone/>
            </a:pPr>
            <a:r>
              <a:rPr lang="en-US" dirty="0"/>
              <a:t>	For predicting who would win the soccer match</a:t>
            </a:r>
          </a:p>
          <a:p>
            <a:pPr marL="0" indent="0">
              <a:buNone/>
            </a:pPr>
            <a:endParaRPr lang="en-US" dirty="0"/>
          </a:p>
          <a:p>
            <a:pPr marL="0" indent="0">
              <a:buNone/>
            </a:pPr>
            <a:r>
              <a:rPr lang="en-US" dirty="0"/>
              <a:t>		Xb</a:t>
            </a:r>
            <a:r>
              <a:rPr lang="en-US" baseline="-25000" dirty="0"/>
              <a:t>pitch quality</a:t>
            </a:r>
            <a:endParaRPr lang="en-US" dirty="0"/>
          </a:p>
        </p:txBody>
      </p:sp>
      <p:cxnSp>
        <p:nvCxnSpPr>
          <p:cNvPr id="5" name="Straight Arrow Connector 4">
            <a:extLst>
              <a:ext uri="{FF2B5EF4-FFF2-40B4-BE49-F238E27FC236}">
                <a16:creationId xmlns:a16="http://schemas.microsoft.com/office/drawing/2014/main" id="{027E5114-EB6F-7348-87C0-57F682491503}"/>
              </a:ext>
            </a:extLst>
          </p:cNvPr>
          <p:cNvCxnSpPr>
            <a:cxnSpLocks/>
          </p:cNvCxnSpPr>
          <p:nvPr/>
        </p:nvCxnSpPr>
        <p:spPr>
          <a:xfrm flipV="1">
            <a:off x="3895106" y="3895106"/>
            <a:ext cx="1235033" cy="34106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045E33C8-CC30-F74E-9E67-BB5161C92D0A}"/>
              </a:ext>
            </a:extLst>
          </p:cNvPr>
          <p:cNvCxnSpPr>
            <a:cxnSpLocks/>
            <a:endCxn id="9" idx="1"/>
          </p:cNvCxnSpPr>
          <p:nvPr/>
        </p:nvCxnSpPr>
        <p:spPr>
          <a:xfrm>
            <a:off x="3895106" y="4551218"/>
            <a:ext cx="1235033" cy="4043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A47FC58C-2500-5A41-AA53-6C4FA63625F1}"/>
              </a:ext>
            </a:extLst>
          </p:cNvPr>
          <p:cNvSpPr txBox="1"/>
          <p:nvPr/>
        </p:nvSpPr>
        <p:spPr>
          <a:xfrm>
            <a:off x="5130140" y="3710440"/>
            <a:ext cx="684803" cy="369332"/>
          </a:xfrm>
          <a:prstGeom prst="rect">
            <a:avLst/>
          </a:prstGeom>
          <a:noFill/>
        </p:spPr>
        <p:txBody>
          <a:bodyPr wrap="none" rtlCol="0">
            <a:spAutoFit/>
          </a:bodyPr>
          <a:lstStyle/>
          <a:p>
            <a:r>
              <a:rPr lang="en-US" dirty="0"/>
              <a:t>High</a:t>
            </a:r>
          </a:p>
        </p:txBody>
      </p:sp>
      <p:sp>
        <p:nvSpPr>
          <p:cNvPr id="9" name="TextBox 8">
            <a:extLst>
              <a:ext uri="{FF2B5EF4-FFF2-40B4-BE49-F238E27FC236}">
                <a16:creationId xmlns:a16="http://schemas.microsoft.com/office/drawing/2014/main" id="{9B73B361-A5E1-3245-80CA-347DFCE05199}"/>
              </a:ext>
            </a:extLst>
          </p:cNvPr>
          <p:cNvSpPr txBox="1"/>
          <p:nvPr/>
        </p:nvSpPr>
        <p:spPr>
          <a:xfrm>
            <a:off x="5130139" y="4770911"/>
            <a:ext cx="635110" cy="369332"/>
          </a:xfrm>
          <a:prstGeom prst="rect">
            <a:avLst/>
          </a:prstGeom>
          <a:noFill/>
        </p:spPr>
        <p:txBody>
          <a:bodyPr wrap="none" rtlCol="0">
            <a:spAutoFit/>
          </a:bodyPr>
          <a:lstStyle/>
          <a:p>
            <a:r>
              <a:rPr lang="en-US" dirty="0"/>
              <a:t>Low</a:t>
            </a:r>
          </a:p>
        </p:txBody>
      </p:sp>
    </p:spTree>
    <p:extLst>
      <p:ext uri="{BB962C8B-B14F-4D97-AF65-F5344CB8AC3E}">
        <p14:creationId xmlns:p14="http://schemas.microsoft.com/office/powerpoint/2010/main" val="28472183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EE5F32-3A56-8D46-AFEF-A9E9A4E2BA77}"/>
              </a:ext>
            </a:extLst>
          </p:cNvPr>
          <p:cNvSpPr>
            <a:spLocks noGrp="1"/>
          </p:cNvSpPr>
          <p:nvPr>
            <p:ph type="title"/>
          </p:nvPr>
        </p:nvSpPr>
        <p:spPr/>
        <p:txBody>
          <a:bodyPr/>
          <a:lstStyle/>
          <a:p>
            <a:r>
              <a:rPr lang="en-US" dirty="0"/>
              <a:t>About Me..</a:t>
            </a:r>
          </a:p>
        </p:txBody>
      </p:sp>
      <p:sp>
        <p:nvSpPr>
          <p:cNvPr id="4" name="TextBox 3">
            <a:extLst>
              <a:ext uri="{FF2B5EF4-FFF2-40B4-BE49-F238E27FC236}">
                <a16:creationId xmlns:a16="http://schemas.microsoft.com/office/drawing/2014/main" id="{D756ACA2-8BBC-8242-A5DF-6064E9983F71}"/>
              </a:ext>
            </a:extLst>
          </p:cNvPr>
          <p:cNvSpPr txBox="1"/>
          <p:nvPr/>
        </p:nvSpPr>
        <p:spPr>
          <a:xfrm>
            <a:off x="3696694" y="4804726"/>
            <a:ext cx="7620000" cy="923330"/>
          </a:xfrm>
          <a:prstGeom prst="rect">
            <a:avLst/>
          </a:prstGeom>
          <a:noFill/>
        </p:spPr>
        <p:txBody>
          <a:bodyPr wrap="square" rtlCol="0">
            <a:spAutoFit/>
          </a:bodyPr>
          <a:lstStyle/>
          <a:p>
            <a:r>
              <a:rPr lang="en-US" dirty="0"/>
              <a:t>Hi, I am Manik!</a:t>
            </a:r>
          </a:p>
          <a:p>
            <a:endParaRPr lang="en-US" dirty="0"/>
          </a:p>
          <a:p>
            <a:r>
              <a:rPr lang="en-US" dirty="0"/>
              <a:t>Hobbies: Playing Soccer, Guitar and Coding!</a:t>
            </a:r>
          </a:p>
        </p:txBody>
      </p:sp>
      <p:pic>
        <p:nvPicPr>
          <p:cNvPr id="5" name="Picture 4">
            <a:extLst>
              <a:ext uri="{FF2B5EF4-FFF2-40B4-BE49-F238E27FC236}">
                <a16:creationId xmlns:a16="http://schemas.microsoft.com/office/drawing/2014/main" id="{237A0FF6-8FE8-A343-AF56-D8EAEA6509B6}"/>
              </a:ext>
            </a:extLst>
          </p:cNvPr>
          <p:cNvPicPr>
            <a:picLocks noChangeAspect="1"/>
          </p:cNvPicPr>
          <p:nvPr/>
        </p:nvPicPr>
        <p:blipFill>
          <a:blip r:embed="rId2"/>
          <a:stretch>
            <a:fillRect/>
          </a:stretch>
        </p:blipFill>
        <p:spPr>
          <a:xfrm>
            <a:off x="9169304" y="2186842"/>
            <a:ext cx="866493" cy="1260354"/>
          </a:xfrm>
          <a:prstGeom prst="rect">
            <a:avLst/>
          </a:prstGeom>
        </p:spPr>
      </p:pic>
      <p:cxnSp>
        <p:nvCxnSpPr>
          <p:cNvPr id="8" name="Straight Arrow Connector 7">
            <a:extLst>
              <a:ext uri="{FF2B5EF4-FFF2-40B4-BE49-F238E27FC236}">
                <a16:creationId xmlns:a16="http://schemas.microsoft.com/office/drawing/2014/main" id="{6608960D-7E55-EA4C-8A3C-DEB05FE7A6FD}"/>
              </a:ext>
            </a:extLst>
          </p:cNvPr>
          <p:cNvCxnSpPr/>
          <p:nvPr/>
        </p:nvCxnSpPr>
        <p:spPr>
          <a:xfrm>
            <a:off x="1585912" y="3729038"/>
            <a:ext cx="875823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DEF245-37F0-A84B-A86F-6CB96F99C57A}"/>
              </a:ext>
            </a:extLst>
          </p:cNvPr>
          <p:cNvCxnSpPr>
            <a:stCxn id="5" idx="2"/>
          </p:cNvCxnSpPr>
          <p:nvPr/>
        </p:nvCxnSpPr>
        <p:spPr>
          <a:xfrm flipH="1">
            <a:off x="9602550" y="3447196"/>
            <a:ext cx="1" cy="281842"/>
          </a:xfrm>
          <a:prstGeom prst="line">
            <a:avLst/>
          </a:prstGeom>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8F3F7B0E-791C-9B4B-86A0-696BBD555D9B}"/>
              </a:ext>
            </a:extLst>
          </p:cNvPr>
          <p:cNvCxnSpPr/>
          <p:nvPr/>
        </p:nvCxnSpPr>
        <p:spPr>
          <a:xfrm>
            <a:off x="5731727" y="3438328"/>
            <a:ext cx="0" cy="28184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4AC51E42-06C4-D545-B1E4-D49ACBF67623}"/>
              </a:ext>
            </a:extLst>
          </p:cNvPr>
          <p:cNvCxnSpPr/>
          <p:nvPr/>
        </p:nvCxnSpPr>
        <p:spPr>
          <a:xfrm>
            <a:off x="4144537" y="3429752"/>
            <a:ext cx="0" cy="281842"/>
          </a:xfrm>
          <a:prstGeom prst="line">
            <a:avLst/>
          </a:prstGeom>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43A22602-CC24-C44B-B687-308DC7E46036}"/>
              </a:ext>
            </a:extLst>
          </p:cNvPr>
          <p:cNvCxnSpPr/>
          <p:nvPr/>
        </p:nvCxnSpPr>
        <p:spPr>
          <a:xfrm>
            <a:off x="1585912" y="3429752"/>
            <a:ext cx="0" cy="281842"/>
          </a:xfrm>
          <a:prstGeom prst="line">
            <a:avLst/>
          </a:prstGeom>
        </p:spPr>
        <p:style>
          <a:lnRef idx="1">
            <a:schemeClr val="accent1"/>
          </a:lnRef>
          <a:fillRef idx="0">
            <a:schemeClr val="accent1"/>
          </a:fillRef>
          <a:effectRef idx="0">
            <a:schemeClr val="accent1"/>
          </a:effectRef>
          <a:fontRef idx="minor">
            <a:schemeClr val="tx1"/>
          </a:fontRef>
        </p:style>
      </p:cxnSp>
      <p:pic>
        <p:nvPicPr>
          <p:cNvPr id="15" name="Picture 14">
            <a:extLst>
              <a:ext uri="{FF2B5EF4-FFF2-40B4-BE49-F238E27FC236}">
                <a16:creationId xmlns:a16="http://schemas.microsoft.com/office/drawing/2014/main" id="{D7F51DB8-C9B8-FA43-82BE-00372CD4F784}"/>
              </a:ext>
            </a:extLst>
          </p:cNvPr>
          <p:cNvPicPr>
            <a:picLocks noChangeAspect="1"/>
          </p:cNvPicPr>
          <p:nvPr/>
        </p:nvPicPr>
        <p:blipFill>
          <a:blip r:embed="rId3"/>
          <a:stretch>
            <a:fillRect/>
          </a:stretch>
        </p:blipFill>
        <p:spPr>
          <a:xfrm>
            <a:off x="559999" y="2573878"/>
            <a:ext cx="1844373" cy="1050268"/>
          </a:xfrm>
          <a:prstGeom prst="rect">
            <a:avLst/>
          </a:prstGeom>
        </p:spPr>
      </p:pic>
      <p:pic>
        <p:nvPicPr>
          <p:cNvPr id="16" name="Picture 15">
            <a:extLst>
              <a:ext uri="{FF2B5EF4-FFF2-40B4-BE49-F238E27FC236}">
                <a16:creationId xmlns:a16="http://schemas.microsoft.com/office/drawing/2014/main" id="{AE214A57-0996-0C46-8D6E-4FACD87B3F91}"/>
              </a:ext>
            </a:extLst>
          </p:cNvPr>
          <p:cNvPicPr>
            <a:picLocks noChangeAspect="1"/>
          </p:cNvPicPr>
          <p:nvPr/>
        </p:nvPicPr>
        <p:blipFill>
          <a:blip r:embed="rId4"/>
          <a:stretch>
            <a:fillRect/>
          </a:stretch>
        </p:blipFill>
        <p:spPr>
          <a:xfrm>
            <a:off x="3570075" y="2915275"/>
            <a:ext cx="1148924" cy="455740"/>
          </a:xfrm>
          <a:prstGeom prst="rect">
            <a:avLst/>
          </a:prstGeom>
        </p:spPr>
      </p:pic>
      <p:pic>
        <p:nvPicPr>
          <p:cNvPr id="17" name="Picture 16">
            <a:extLst>
              <a:ext uri="{FF2B5EF4-FFF2-40B4-BE49-F238E27FC236}">
                <a16:creationId xmlns:a16="http://schemas.microsoft.com/office/drawing/2014/main" id="{330B121C-FEB8-FA47-94D7-32A86883FD23}"/>
              </a:ext>
            </a:extLst>
          </p:cNvPr>
          <p:cNvPicPr>
            <a:picLocks noChangeAspect="1"/>
          </p:cNvPicPr>
          <p:nvPr/>
        </p:nvPicPr>
        <p:blipFill>
          <a:blip r:embed="rId5"/>
          <a:stretch>
            <a:fillRect/>
          </a:stretch>
        </p:blipFill>
        <p:spPr>
          <a:xfrm>
            <a:off x="5070067" y="2954100"/>
            <a:ext cx="1323319" cy="474189"/>
          </a:xfrm>
          <a:prstGeom prst="rect">
            <a:avLst/>
          </a:prstGeom>
        </p:spPr>
      </p:pic>
      <p:sp>
        <p:nvSpPr>
          <p:cNvPr id="18" name="TextBox 17">
            <a:extLst>
              <a:ext uri="{FF2B5EF4-FFF2-40B4-BE49-F238E27FC236}">
                <a16:creationId xmlns:a16="http://schemas.microsoft.com/office/drawing/2014/main" id="{84379D46-98D9-6A41-B0F7-EEE909706DDD}"/>
              </a:ext>
            </a:extLst>
          </p:cNvPr>
          <p:cNvSpPr txBox="1"/>
          <p:nvPr/>
        </p:nvSpPr>
        <p:spPr>
          <a:xfrm rot="10800000" flipV="1">
            <a:off x="1131277" y="3775872"/>
            <a:ext cx="1461648" cy="507831"/>
          </a:xfrm>
          <a:prstGeom prst="rect">
            <a:avLst/>
          </a:prstGeom>
          <a:noFill/>
        </p:spPr>
        <p:txBody>
          <a:bodyPr wrap="square" rtlCol="0">
            <a:spAutoFit/>
          </a:bodyPr>
          <a:lstStyle/>
          <a:p>
            <a:r>
              <a:rPr lang="en-US" sz="900" b="1" dirty="0"/>
              <a:t>Undergraduate in Information Technology</a:t>
            </a:r>
          </a:p>
        </p:txBody>
      </p:sp>
      <p:sp>
        <p:nvSpPr>
          <p:cNvPr id="19" name="TextBox 18">
            <a:extLst>
              <a:ext uri="{FF2B5EF4-FFF2-40B4-BE49-F238E27FC236}">
                <a16:creationId xmlns:a16="http://schemas.microsoft.com/office/drawing/2014/main" id="{15D4179C-1567-C24D-949F-E1B452324E72}"/>
              </a:ext>
            </a:extLst>
          </p:cNvPr>
          <p:cNvSpPr txBox="1"/>
          <p:nvPr/>
        </p:nvSpPr>
        <p:spPr>
          <a:xfrm rot="10800000" flipV="1">
            <a:off x="3570075" y="3845121"/>
            <a:ext cx="1461648" cy="369332"/>
          </a:xfrm>
          <a:prstGeom prst="rect">
            <a:avLst/>
          </a:prstGeom>
          <a:noFill/>
        </p:spPr>
        <p:txBody>
          <a:bodyPr wrap="square" rtlCol="0">
            <a:spAutoFit/>
          </a:bodyPr>
          <a:lstStyle/>
          <a:p>
            <a:r>
              <a:rPr lang="en-US" sz="900" b="1" dirty="0"/>
              <a:t>Software Development Intern, .NET</a:t>
            </a:r>
          </a:p>
        </p:txBody>
      </p:sp>
      <p:sp>
        <p:nvSpPr>
          <p:cNvPr id="20" name="TextBox 19">
            <a:extLst>
              <a:ext uri="{FF2B5EF4-FFF2-40B4-BE49-F238E27FC236}">
                <a16:creationId xmlns:a16="http://schemas.microsoft.com/office/drawing/2014/main" id="{9B2BCB1C-BEFE-434B-AEB2-6BAB001172C7}"/>
              </a:ext>
            </a:extLst>
          </p:cNvPr>
          <p:cNvSpPr txBox="1"/>
          <p:nvPr/>
        </p:nvSpPr>
        <p:spPr>
          <a:xfrm rot="10800000" flipV="1">
            <a:off x="5100663" y="3742989"/>
            <a:ext cx="1363084" cy="784830"/>
          </a:xfrm>
          <a:prstGeom prst="rect">
            <a:avLst/>
          </a:prstGeom>
          <a:noFill/>
        </p:spPr>
        <p:txBody>
          <a:bodyPr wrap="square" rtlCol="0">
            <a:spAutoFit/>
          </a:bodyPr>
          <a:lstStyle/>
          <a:p>
            <a:r>
              <a:rPr lang="en-US" sz="900" b="1" dirty="0"/>
              <a:t>Software Developer [worked on .NET, Python, JavaScript, UI Automation frameworks]</a:t>
            </a:r>
          </a:p>
        </p:txBody>
      </p:sp>
      <p:sp>
        <p:nvSpPr>
          <p:cNvPr id="21" name="TextBox 20">
            <a:extLst>
              <a:ext uri="{FF2B5EF4-FFF2-40B4-BE49-F238E27FC236}">
                <a16:creationId xmlns:a16="http://schemas.microsoft.com/office/drawing/2014/main" id="{C539C467-97EC-1C44-BCCB-411904A7DB06}"/>
              </a:ext>
            </a:extLst>
          </p:cNvPr>
          <p:cNvSpPr txBox="1"/>
          <p:nvPr/>
        </p:nvSpPr>
        <p:spPr>
          <a:xfrm rot="10800000" flipV="1">
            <a:off x="9063910" y="3731124"/>
            <a:ext cx="1461648" cy="507831"/>
          </a:xfrm>
          <a:prstGeom prst="rect">
            <a:avLst/>
          </a:prstGeom>
          <a:noFill/>
        </p:spPr>
        <p:txBody>
          <a:bodyPr wrap="square" rtlCol="0">
            <a:spAutoFit/>
          </a:bodyPr>
          <a:lstStyle/>
          <a:p>
            <a:r>
              <a:rPr lang="en-US" sz="900" b="1" dirty="0"/>
              <a:t>Master’s of Computer Science Student at UT Dallas</a:t>
            </a:r>
          </a:p>
        </p:txBody>
      </p:sp>
    </p:spTree>
    <p:extLst>
      <p:ext uri="{BB962C8B-B14F-4D97-AF65-F5344CB8AC3E}">
        <p14:creationId xmlns:p14="http://schemas.microsoft.com/office/powerpoint/2010/main" val="45495055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94899B-C936-E043-A6F9-22111A7E86DA}"/>
              </a:ext>
            </a:extLst>
          </p:cNvPr>
          <p:cNvSpPr>
            <a:spLocks noGrp="1"/>
          </p:cNvSpPr>
          <p:nvPr>
            <p:ph type="title"/>
          </p:nvPr>
        </p:nvSpPr>
        <p:spPr/>
        <p:txBody>
          <a:bodyPr/>
          <a:lstStyle/>
          <a:p>
            <a:r>
              <a:rPr lang="en-US" dirty="0"/>
              <a:t>What will we cover..</a:t>
            </a:r>
          </a:p>
        </p:txBody>
      </p:sp>
      <p:sp>
        <p:nvSpPr>
          <p:cNvPr id="3" name="Content Placeholder 2">
            <a:extLst>
              <a:ext uri="{FF2B5EF4-FFF2-40B4-BE49-F238E27FC236}">
                <a16:creationId xmlns:a16="http://schemas.microsoft.com/office/drawing/2014/main" id="{F07F6986-61BC-3E44-BC5B-1453CFBFB054}"/>
              </a:ext>
            </a:extLst>
          </p:cNvPr>
          <p:cNvSpPr>
            <a:spLocks noGrp="1"/>
          </p:cNvSpPr>
          <p:nvPr>
            <p:ph idx="1"/>
          </p:nvPr>
        </p:nvSpPr>
        <p:spPr/>
        <p:txBody>
          <a:bodyPr/>
          <a:lstStyle/>
          <a:p>
            <a:r>
              <a:rPr lang="en-US" dirty="0"/>
              <a:t>What is Machine learning?</a:t>
            </a:r>
          </a:p>
          <a:p>
            <a:r>
              <a:rPr lang="en-US" dirty="0"/>
              <a:t>Basic Example</a:t>
            </a:r>
          </a:p>
          <a:p>
            <a:r>
              <a:rPr lang="en-US" dirty="0"/>
              <a:t>Linear Regression</a:t>
            </a:r>
          </a:p>
          <a:p>
            <a:r>
              <a:rPr lang="en-US" dirty="0"/>
              <a:t>Code Example 1</a:t>
            </a:r>
          </a:p>
          <a:p>
            <a:r>
              <a:rPr lang="en-US" dirty="0"/>
              <a:t>Decision Trees</a:t>
            </a:r>
          </a:p>
          <a:p>
            <a:r>
              <a:rPr lang="en-US" dirty="0"/>
              <a:t>Code Example 2</a:t>
            </a:r>
          </a:p>
          <a:p>
            <a:endParaRPr lang="en-US" dirty="0"/>
          </a:p>
        </p:txBody>
      </p:sp>
    </p:spTree>
    <p:extLst>
      <p:ext uri="{BB962C8B-B14F-4D97-AF65-F5344CB8AC3E}">
        <p14:creationId xmlns:p14="http://schemas.microsoft.com/office/powerpoint/2010/main" val="368792798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166BF9EE-F7AC-4FA5-AC7E-001B3A642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10" name="Freeform 11">
              <a:extLst>
                <a:ext uri="{FF2B5EF4-FFF2-40B4-BE49-F238E27FC236}">
                  <a16:creationId xmlns:a16="http://schemas.microsoft.com/office/drawing/2014/main" id="{3B48D182-44E3-4D8B-ACEF-F1A900BE4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11" name="Freeform 12">
              <a:extLst>
                <a:ext uri="{FF2B5EF4-FFF2-40B4-BE49-F238E27FC236}">
                  <a16:creationId xmlns:a16="http://schemas.microsoft.com/office/drawing/2014/main" id="{355A535A-A489-477F-A314-593AA8CAF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12" name="Freeform 13">
              <a:extLst>
                <a:ext uri="{FF2B5EF4-FFF2-40B4-BE49-F238E27FC236}">
                  <a16:creationId xmlns:a16="http://schemas.microsoft.com/office/drawing/2014/main" id="{954C2D4C-FD83-4EF4-9312-04442ABD6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13" name="Freeform 14">
              <a:extLst>
                <a:ext uri="{FF2B5EF4-FFF2-40B4-BE49-F238E27FC236}">
                  <a16:creationId xmlns:a16="http://schemas.microsoft.com/office/drawing/2014/main" id="{C20701C2-CD9A-4698-BC97-E1085820C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14" name="Freeform 15">
              <a:extLst>
                <a:ext uri="{FF2B5EF4-FFF2-40B4-BE49-F238E27FC236}">
                  <a16:creationId xmlns:a16="http://schemas.microsoft.com/office/drawing/2014/main" id="{62575C35-466F-42AE-87A1-D691849AB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15" name="Freeform 16">
              <a:extLst>
                <a:ext uri="{FF2B5EF4-FFF2-40B4-BE49-F238E27FC236}">
                  <a16:creationId xmlns:a16="http://schemas.microsoft.com/office/drawing/2014/main" id="{58236F37-6119-45AC-80A0-CD2C311B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16" name="Freeform 17">
              <a:extLst>
                <a:ext uri="{FF2B5EF4-FFF2-40B4-BE49-F238E27FC236}">
                  <a16:creationId xmlns:a16="http://schemas.microsoft.com/office/drawing/2014/main" id="{F3FDD799-39FE-4D6F-9A64-2F472B215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17" name="Freeform 18">
              <a:extLst>
                <a:ext uri="{FF2B5EF4-FFF2-40B4-BE49-F238E27FC236}">
                  <a16:creationId xmlns:a16="http://schemas.microsoft.com/office/drawing/2014/main" id="{9820D241-1D49-442C-A95A-00BC1BF9E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8" name="Freeform 19">
              <a:extLst>
                <a:ext uri="{FF2B5EF4-FFF2-40B4-BE49-F238E27FC236}">
                  <a16:creationId xmlns:a16="http://schemas.microsoft.com/office/drawing/2014/main" id="{EBC2197C-B383-4866-8ABD-74222400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9" name="Freeform 20">
              <a:extLst>
                <a:ext uri="{FF2B5EF4-FFF2-40B4-BE49-F238E27FC236}">
                  <a16:creationId xmlns:a16="http://schemas.microsoft.com/office/drawing/2014/main" id="{404B06AA-FC93-4471-9DE4-56A401E70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0" name="Freeform 21">
              <a:extLst>
                <a:ext uri="{FF2B5EF4-FFF2-40B4-BE49-F238E27FC236}">
                  <a16:creationId xmlns:a16="http://schemas.microsoft.com/office/drawing/2014/main" id="{E580600C-013F-4FAF-8FB7-4CC0FA80A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1" name="Freeform 22">
              <a:extLst>
                <a:ext uri="{FF2B5EF4-FFF2-40B4-BE49-F238E27FC236}">
                  <a16:creationId xmlns:a16="http://schemas.microsoft.com/office/drawing/2014/main" id="{9BFCF199-64B2-4AEE-88C4-E954ABF36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3" name="Group 22">
            <a:extLst>
              <a:ext uri="{FF2B5EF4-FFF2-40B4-BE49-F238E27FC236}">
                <a16:creationId xmlns:a16="http://schemas.microsoft.com/office/drawing/2014/main" id="{E312DBA5-56D8-42B2-BA94-28168C2A67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24" name="Freeform 27">
              <a:extLst>
                <a:ext uri="{FF2B5EF4-FFF2-40B4-BE49-F238E27FC236}">
                  <a16:creationId xmlns:a16="http://schemas.microsoft.com/office/drawing/2014/main" id="{7AD46C74-3117-46B0-B267-0F61B57CA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5" name="Freeform 28">
              <a:extLst>
                <a:ext uri="{FF2B5EF4-FFF2-40B4-BE49-F238E27FC236}">
                  <a16:creationId xmlns:a16="http://schemas.microsoft.com/office/drawing/2014/main" id="{8C13B810-9664-45D8-8510-D6ED0ADD7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6" name="Freeform 29">
              <a:extLst>
                <a:ext uri="{FF2B5EF4-FFF2-40B4-BE49-F238E27FC236}">
                  <a16:creationId xmlns:a16="http://schemas.microsoft.com/office/drawing/2014/main" id="{10306E52-A922-4458-BCCE-C3C840CC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7" name="Freeform 30">
              <a:extLst>
                <a:ext uri="{FF2B5EF4-FFF2-40B4-BE49-F238E27FC236}">
                  <a16:creationId xmlns:a16="http://schemas.microsoft.com/office/drawing/2014/main" id="{CB578819-B7E7-4250-932F-52AE2A2A9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8" name="Freeform 31">
              <a:extLst>
                <a:ext uri="{FF2B5EF4-FFF2-40B4-BE49-F238E27FC236}">
                  <a16:creationId xmlns:a16="http://schemas.microsoft.com/office/drawing/2014/main" id="{454B9C91-B623-424A-B16E-F764F189D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9" name="Freeform 32">
              <a:extLst>
                <a:ext uri="{FF2B5EF4-FFF2-40B4-BE49-F238E27FC236}">
                  <a16:creationId xmlns:a16="http://schemas.microsoft.com/office/drawing/2014/main" id="{EFD03C4A-8484-41E6-B458-032F1DCA7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30" name="Freeform 33">
              <a:extLst>
                <a:ext uri="{FF2B5EF4-FFF2-40B4-BE49-F238E27FC236}">
                  <a16:creationId xmlns:a16="http://schemas.microsoft.com/office/drawing/2014/main" id="{DDC2F3C3-1D4E-4913-9C5C-F9A65B47E5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31" name="Freeform 34">
              <a:extLst>
                <a:ext uri="{FF2B5EF4-FFF2-40B4-BE49-F238E27FC236}">
                  <a16:creationId xmlns:a16="http://schemas.microsoft.com/office/drawing/2014/main" id="{1E15BCA2-2420-4C53-ADE9-40FBAC2384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32" name="Freeform 35">
              <a:extLst>
                <a:ext uri="{FF2B5EF4-FFF2-40B4-BE49-F238E27FC236}">
                  <a16:creationId xmlns:a16="http://schemas.microsoft.com/office/drawing/2014/main" id="{73D5FBF4-7129-4C51-B603-E3BC33419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33" name="Freeform 36">
              <a:extLst>
                <a:ext uri="{FF2B5EF4-FFF2-40B4-BE49-F238E27FC236}">
                  <a16:creationId xmlns:a16="http://schemas.microsoft.com/office/drawing/2014/main" id="{0165B164-CE2A-494C-88FC-507232B37C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34" name="Freeform 37">
              <a:extLst>
                <a:ext uri="{FF2B5EF4-FFF2-40B4-BE49-F238E27FC236}">
                  <a16:creationId xmlns:a16="http://schemas.microsoft.com/office/drawing/2014/main" id="{87F127E5-B10B-4D18-BCF0-E7C3C7F40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35" name="Freeform 38">
              <a:extLst>
                <a:ext uri="{FF2B5EF4-FFF2-40B4-BE49-F238E27FC236}">
                  <a16:creationId xmlns:a16="http://schemas.microsoft.com/office/drawing/2014/main" id="{FC692D59-F28D-4E42-B435-225F2C6CF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37" name="Rectangle 36">
            <a:extLst>
              <a:ext uri="{FF2B5EF4-FFF2-40B4-BE49-F238E27FC236}">
                <a16:creationId xmlns:a16="http://schemas.microsoft.com/office/drawing/2014/main" id="{1996130F-9AB5-4DE9-8574-3AF891C5C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39" name="Freeform 6">
            <a:extLst>
              <a:ext uri="{FF2B5EF4-FFF2-40B4-BE49-F238E27FC236}">
                <a16:creationId xmlns:a16="http://schemas.microsoft.com/office/drawing/2014/main" id="{3623DEAC-F39C-45D6-86DC-1033F64295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41" name="Rectangle 40">
            <a:extLst>
              <a:ext uri="{FF2B5EF4-FFF2-40B4-BE49-F238E27FC236}">
                <a16:creationId xmlns:a16="http://schemas.microsoft.com/office/drawing/2014/main" id="{A692209D-B607-46C3-8560-07AF722916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94874638-CF15-4908-BC4B-4908744D0B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4639734" cy="6858000"/>
          </a:xfrm>
          <a:prstGeom prst="rect">
            <a:avLst/>
          </a:prstGeom>
          <a:solidFill>
            <a:schemeClr val="tx2">
              <a:lumMod val="5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B471503-98C9-5344-A159-80E215ED2B6F}"/>
              </a:ext>
            </a:extLst>
          </p:cNvPr>
          <p:cNvSpPr>
            <a:spLocks noGrp="1"/>
          </p:cNvSpPr>
          <p:nvPr>
            <p:ph type="title"/>
          </p:nvPr>
        </p:nvSpPr>
        <p:spPr>
          <a:xfrm>
            <a:off x="540279" y="967417"/>
            <a:ext cx="3778870" cy="3943250"/>
          </a:xfrm>
        </p:spPr>
        <p:txBody>
          <a:bodyPr vert="horz" lIns="91440" tIns="45720" rIns="91440" bIns="45720" rtlCol="0" anchor="b">
            <a:normAutofit/>
          </a:bodyPr>
          <a:lstStyle/>
          <a:p>
            <a:r>
              <a:rPr lang="en-US" sz="4000">
                <a:solidFill>
                  <a:srgbClr val="FEFFFF"/>
                </a:solidFill>
              </a:rPr>
              <a:t>What is Machine Learning?</a:t>
            </a:r>
          </a:p>
        </p:txBody>
      </p:sp>
      <p:sp>
        <p:nvSpPr>
          <p:cNvPr id="45" name="Freeform 5">
            <a:extLst>
              <a:ext uri="{FF2B5EF4-FFF2-40B4-BE49-F238E27FC236}">
                <a16:creationId xmlns:a16="http://schemas.microsoft.com/office/drawing/2014/main" id="{5F1B8348-CD6E-4561-A704-C232D9A2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5033007"/>
            <a:ext cx="5404022" cy="857047"/>
          </a:xfrm>
          <a:custGeom>
            <a:avLst/>
            <a:gdLst>
              <a:gd name="T0" fmla="*/ 1114 w 1117"/>
              <a:gd name="T1" fmla="*/ 77 h 163"/>
              <a:gd name="T2" fmla="*/ 1040 w 1117"/>
              <a:gd name="T3" fmla="*/ 3 h 163"/>
              <a:gd name="T4" fmla="*/ 1039 w 1117"/>
              <a:gd name="T5" fmla="*/ 2 h 163"/>
              <a:gd name="T6" fmla="*/ 1034 w 1117"/>
              <a:gd name="T7" fmla="*/ 0 h 163"/>
              <a:gd name="T8" fmla="*/ 578 w 1117"/>
              <a:gd name="T9" fmla="*/ 0 h 163"/>
              <a:gd name="T10" fmla="*/ 562 w 1117"/>
              <a:gd name="T11" fmla="*/ 0 h 163"/>
              <a:gd name="T12" fmla="*/ 440 w 1117"/>
              <a:gd name="T13" fmla="*/ 0 h 163"/>
              <a:gd name="T14" fmla="*/ 106 w 1117"/>
              <a:gd name="T15" fmla="*/ 0 h 163"/>
              <a:gd name="T16" fmla="*/ 0 w 1117"/>
              <a:gd name="T17" fmla="*/ 0 h 163"/>
              <a:gd name="T18" fmla="*/ 0 w 1117"/>
              <a:gd name="T19" fmla="*/ 163 h 163"/>
              <a:gd name="T20" fmla="*/ 106 w 1117"/>
              <a:gd name="T21" fmla="*/ 163 h 163"/>
              <a:gd name="T22" fmla="*/ 440 w 1117"/>
              <a:gd name="T23" fmla="*/ 163 h 163"/>
              <a:gd name="T24" fmla="*/ 562 w 1117"/>
              <a:gd name="T25" fmla="*/ 163 h 163"/>
              <a:gd name="T26" fmla="*/ 578 w 1117"/>
              <a:gd name="T27" fmla="*/ 163 h 163"/>
              <a:gd name="T28" fmla="*/ 1034 w 1117"/>
              <a:gd name="T29" fmla="*/ 163 h 163"/>
              <a:gd name="T30" fmla="*/ 1039 w 1117"/>
              <a:gd name="T31" fmla="*/ 161 h 163"/>
              <a:gd name="T32" fmla="*/ 1040 w 1117"/>
              <a:gd name="T33" fmla="*/ 160 h 163"/>
              <a:gd name="T34" fmla="*/ 1114 w 1117"/>
              <a:gd name="T35" fmla="*/ 86 h 163"/>
              <a:gd name="T36" fmla="*/ 1114 w 1117"/>
              <a:gd name="T37"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17" h="163">
                <a:moveTo>
                  <a:pt x="1114" y="77"/>
                </a:moveTo>
                <a:cubicBezTo>
                  <a:pt x="1040" y="3"/>
                  <a:pt x="1040" y="3"/>
                  <a:pt x="1040" y="3"/>
                </a:cubicBezTo>
                <a:cubicBezTo>
                  <a:pt x="1040" y="2"/>
                  <a:pt x="1039" y="2"/>
                  <a:pt x="1039" y="2"/>
                </a:cubicBezTo>
                <a:cubicBezTo>
                  <a:pt x="1038" y="1"/>
                  <a:pt x="1036" y="0"/>
                  <a:pt x="1034" y="0"/>
                </a:cubicBezTo>
                <a:cubicBezTo>
                  <a:pt x="578" y="0"/>
                  <a:pt x="578" y="0"/>
                  <a:pt x="578" y="0"/>
                </a:cubicBezTo>
                <a:cubicBezTo>
                  <a:pt x="562" y="0"/>
                  <a:pt x="562" y="0"/>
                  <a:pt x="562" y="0"/>
                </a:cubicBezTo>
                <a:cubicBezTo>
                  <a:pt x="440" y="0"/>
                  <a:pt x="440" y="0"/>
                  <a:pt x="440" y="0"/>
                </a:cubicBezTo>
                <a:cubicBezTo>
                  <a:pt x="106" y="0"/>
                  <a:pt x="106" y="0"/>
                  <a:pt x="106" y="0"/>
                </a:cubicBezTo>
                <a:cubicBezTo>
                  <a:pt x="0" y="0"/>
                  <a:pt x="0" y="0"/>
                  <a:pt x="0" y="0"/>
                </a:cubicBezTo>
                <a:cubicBezTo>
                  <a:pt x="0" y="163"/>
                  <a:pt x="0" y="163"/>
                  <a:pt x="0" y="163"/>
                </a:cubicBezTo>
                <a:cubicBezTo>
                  <a:pt x="106" y="163"/>
                  <a:pt x="106" y="163"/>
                  <a:pt x="106" y="163"/>
                </a:cubicBezTo>
                <a:cubicBezTo>
                  <a:pt x="440" y="163"/>
                  <a:pt x="440" y="163"/>
                  <a:pt x="440" y="163"/>
                </a:cubicBezTo>
                <a:cubicBezTo>
                  <a:pt x="562" y="163"/>
                  <a:pt x="562" y="163"/>
                  <a:pt x="562" y="163"/>
                </a:cubicBezTo>
                <a:cubicBezTo>
                  <a:pt x="578" y="163"/>
                  <a:pt x="578" y="163"/>
                  <a:pt x="578" y="163"/>
                </a:cubicBezTo>
                <a:cubicBezTo>
                  <a:pt x="1034" y="163"/>
                  <a:pt x="1034" y="163"/>
                  <a:pt x="1034" y="163"/>
                </a:cubicBezTo>
                <a:cubicBezTo>
                  <a:pt x="1036" y="163"/>
                  <a:pt x="1038" y="162"/>
                  <a:pt x="1039" y="161"/>
                </a:cubicBezTo>
                <a:cubicBezTo>
                  <a:pt x="1039" y="160"/>
                  <a:pt x="1040" y="160"/>
                  <a:pt x="1040" y="160"/>
                </a:cubicBezTo>
                <a:cubicBezTo>
                  <a:pt x="1114" y="86"/>
                  <a:pt x="1114" y="86"/>
                  <a:pt x="1114" y="86"/>
                </a:cubicBezTo>
                <a:cubicBezTo>
                  <a:pt x="1117" y="83"/>
                  <a:pt x="1117" y="79"/>
                  <a:pt x="1114" y="7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pic>
        <p:nvPicPr>
          <p:cNvPr id="4" name="Picture 3">
            <a:extLst>
              <a:ext uri="{FF2B5EF4-FFF2-40B4-BE49-F238E27FC236}">
                <a16:creationId xmlns:a16="http://schemas.microsoft.com/office/drawing/2014/main" id="{5DE28D87-0032-DF43-BF78-B87A331E20D4}"/>
              </a:ext>
            </a:extLst>
          </p:cNvPr>
          <p:cNvPicPr>
            <a:picLocks noChangeAspect="1"/>
          </p:cNvPicPr>
          <p:nvPr/>
        </p:nvPicPr>
        <p:blipFill>
          <a:blip r:embed="rId3"/>
          <a:stretch>
            <a:fillRect/>
          </a:stretch>
        </p:blipFill>
        <p:spPr>
          <a:xfrm>
            <a:off x="5249741" y="478101"/>
            <a:ext cx="6848564" cy="1883355"/>
          </a:xfrm>
          <a:prstGeom prst="rect">
            <a:avLst/>
          </a:prstGeom>
        </p:spPr>
      </p:pic>
      <p:pic>
        <p:nvPicPr>
          <p:cNvPr id="5" name="Picture 4">
            <a:extLst>
              <a:ext uri="{FF2B5EF4-FFF2-40B4-BE49-F238E27FC236}">
                <a16:creationId xmlns:a16="http://schemas.microsoft.com/office/drawing/2014/main" id="{DC74A67D-A654-274E-BF52-34F81111091D}"/>
              </a:ext>
            </a:extLst>
          </p:cNvPr>
          <p:cNvPicPr>
            <a:picLocks noChangeAspect="1"/>
          </p:cNvPicPr>
          <p:nvPr/>
        </p:nvPicPr>
        <p:blipFill>
          <a:blip r:embed="rId4"/>
          <a:stretch>
            <a:fillRect/>
          </a:stretch>
        </p:blipFill>
        <p:spPr>
          <a:xfrm>
            <a:off x="5249741" y="3433861"/>
            <a:ext cx="6643929" cy="1462674"/>
          </a:xfrm>
          <a:prstGeom prst="rect">
            <a:avLst/>
          </a:prstGeom>
        </p:spPr>
      </p:pic>
      <p:sp>
        <p:nvSpPr>
          <p:cNvPr id="6" name="TextBox 5">
            <a:extLst>
              <a:ext uri="{FF2B5EF4-FFF2-40B4-BE49-F238E27FC236}">
                <a16:creationId xmlns:a16="http://schemas.microsoft.com/office/drawing/2014/main" id="{1F3566C9-BDD8-1B42-99C1-D6F6F25FC098}"/>
              </a:ext>
            </a:extLst>
          </p:cNvPr>
          <p:cNvSpPr txBox="1"/>
          <p:nvPr/>
        </p:nvSpPr>
        <p:spPr>
          <a:xfrm>
            <a:off x="5249741" y="53992"/>
            <a:ext cx="2911374" cy="369332"/>
          </a:xfrm>
          <a:prstGeom prst="rect">
            <a:avLst/>
          </a:prstGeom>
          <a:noFill/>
        </p:spPr>
        <p:txBody>
          <a:bodyPr wrap="none" rtlCol="0">
            <a:spAutoFit/>
          </a:bodyPr>
          <a:lstStyle/>
          <a:p>
            <a:r>
              <a:rPr lang="en-US" dirty="0"/>
              <a:t>Traditional Programming</a:t>
            </a:r>
          </a:p>
        </p:txBody>
      </p:sp>
      <p:sp>
        <p:nvSpPr>
          <p:cNvPr id="38" name="TextBox 37">
            <a:extLst>
              <a:ext uri="{FF2B5EF4-FFF2-40B4-BE49-F238E27FC236}">
                <a16:creationId xmlns:a16="http://schemas.microsoft.com/office/drawing/2014/main" id="{0438A4E1-3ACA-E748-875B-CECBDDA36DB1}"/>
              </a:ext>
            </a:extLst>
          </p:cNvPr>
          <p:cNvSpPr txBox="1"/>
          <p:nvPr/>
        </p:nvSpPr>
        <p:spPr>
          <a:xfrm>
            <a:off x="5404022" y="2840343"/>
            <a:ext cx="2214068" cy="369332"/>
          </a:xfrm>
          <a:prstGeom prst="rect">
            <a:avLst/>
          </a:prstGeom>
          <a:noFill/>
        </p:spPr>
        <p:txBody>
          <a:bodyPr wrap="none" rtlCol="0">
            <a:spAutoFit/>
          </a:bodyPr>
          <a:lstStyle/>
          <a:p>
            <a:r>
              <a:rPr lang="en-US" dirty="0"/>
              <a:t>Machine Learning</a:t>
            </a:r>
          </a:p>
        </p:txBody>
      </p:sp>
      <p:sp>
        <p:nvSpPr>
          <p:cNvPr id="7" name="TextBox 6">
            <a:extLst>
              <a:ext uri="{FF2B5EF4-FFF2-40B4-BE49-F238E27FC236}">
                <a16:creationId xmlns:a16="http://schemas.microsoft.com/office/drawing/2014/main" id="{F4CF60CD-A9E6-9749-815C-EA36DDA22987}"/>
              </a:ext>
            </a:extLst>
          </p:cNvPr>
          <p:cNvSpPr txBox="1"/>
          <p:nvPr/>
        </p:nvSpPr>
        <p:spPr>
          <a:xfrm>
            <a:off x="5372540" y="5078651"/>
            <a:ext cx="7077693" cy="1200329"/>
          </a:xfrm>
          <a:prstGeom prst="rect">
            <a:avLst/>
          </a:prstGeom>
          <a:noFill/>
        </p:spPr>
        <p:txBody>
          <a:bodyPr wrap="square" rtlCol="0">
            <a:spAutoFit/>
          </a:bodyPr>
          <a:lstStyle/>
          <a:p>
            <a:r>
              <a:rPr lang="en-US" dirty="0"/>
              <a:t>In Machine learning, we use certain algorithms that when iterated over a training data, adjust themselves to approximate out a function(program).  This function is then used to predict output for data outside the training set.</a:t>
            </a:r>
          </a:p>
        </p:txBody>
      </p:sp>
    </p:spTree>
    <p:extLst>
      <p:ext uri="{BB962C8B-B14F-4D97-AF65-F5344CB8AC3E}">
        <p14:creationId xmlns:p14="http://schemas.microsoft.com/office/powerpoint/2010/main" val="33400997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pageCurlDouble"/>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5F8D4-9837-BC41-B422-7A73B2E75619}"/>
              </a:ext>
            </a:extLst>
          </p:cNvPr>
          <p:cNvSpPr>
            <a:spLocks noGrp="1"/>
          </p:cNvSpPr>
          <p:nvPr>
            <p:ph type="title"/>
          </p:nvPr>
        </p:nvSpPr>
        <p:spPr>
          <a:xfrm>
            <a:off x="2589212" y="220349"/>
            <a:ext cx="8911687" cy="1280890"/>
          </a:xfrm>
        </p:spPr>
        <p:txBody>
          <a:bodyPr/>
          <a:lstStyle/>
          <a:p>
            <a:r>
              <a:rPr lang="en-US" dirty="0"/>
              <a:t>Simple pattern puzzle</a:t>
            </a:r>
          </a:p>
        </p:txBody>
      </p:sp>
      <p:graphicFrame>
        <p:nvGraphicFramePr>
          <p:cNvPr id="4" name="Table 3">
            <a:extLst>
              <a:ext uri="{FF2B5EF4-FFF2-40B4-BE49-F238E27FC236}">
                <a16:creationId xmlns:a16="http://schemas.microsoft.com/office/drawing/2014/main" id="{D299FCCB-CA05-4245-A3C3-7EA3C53D9F19}"/>
              </a:ext>
            </a:extLst>
          </p:cNvPr>
          <p:cNvGraphicFramePr>
            <a:graphicFrameLocks noGrp="1"/>
          </p:cNvGraphicFramePr>
          <p:nvPr>
            <p:extLst>
              <p:ext uri="{D42A27DB-BD31-4B8C-83A1-F6EECF244321}">
                <p14:modId xmlns:p14="http://schemas.microsoft.com/office/powerpoint/2010/main" val="4165095870"/>
              </p:ext>
            </p:extLst>
          </p:nvPr>
        </p:nvGraphicFramePr>
        <p:xfrm>
          <a:off x="1818244" y="1634066"/>
          <a:ext cx="8128000" cy="148336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964064466"/>
                    </a:ext>
                  </a:extLst>
                </a:gridCol>
                <a:gridCol w="2032000">
                  <a:extLst>
                    <a:ext uri="{9D8B030D-6E8A-4147-A177-3AD203B41FA5}">
                      <a16:colId xmlns:a16="http://schemas.microsoft.com/office/drawing/2014/main" val="3871856137"/>
                    </a:ext>
                  </a:extLst>
                </a:gridCol>
                <a:gridCol w="2032000">
                  <a:extLst>
                    <a:ext uri="{9D8B030D-6E8A-4147-A177-3AD203B41FA5}">
                      <a16:colId xmlns:a16="http://schemas.microsoft.com/office/drawing/2014/main" val="2160588934"/>
                    </a:ext>
                  </a:extLst>
                </a:gridCol>
                <a:gridCol w="2032000">
                  <a:extLst>
                    <a:ext uri="{9D8B030D-6E8A-4147-A177-3AD203B41FA5}">
                      <a16:colId xmlns:a16="http://schemas.microsoft.com/office/drawing/2014/main" val="1236143815"/>
                    </a:ext>
                  </a:extLst>
                </a:gridCol>
              </a:tblGrid>
              <a:tr h="370840">
                <a:tc>
                  <a:txBody>
                    <a:bodyPr/>
                    <a:lstStyle/>
                    <a:p>
                      <a:r>
                        <a:rPr lang="en-US" dirty="0"/>
                        <a:t>Data 1</a:t>
                      </a:r>
                    </a:p>
                  </a:txBody>
                  <a:tcPr/>
                </a:tc>
                <a:tc>
                  <a:txBody>
                    <a:bodyPr/>
                    <a:lstStyle/>
                    <a:p>
                      <a:r>
                        <a:rPr lang="en-US" dirty="0"/>
                        <a:t>Operator</a:t>
                      </a:r>
                    </a:p>
                  </a:txBody>
                  <a:tcPr/>
                </a:tc>
                <a:tc>
                  <a:txBody>
                    <a:bodyPr/>
                    <a:lstStyle/>
                    <a:p>
                      <a:r>
                        <a:rPr lang="en-US" dirty="0"/>
                        <a:t>Data 2</a:t>
                      </a:r>
                    </a:p>
                  </a:txBody>
                  <a:tcPr/>
                </a:tc>
                <a:tc>
                  <a:txBody>
                    <a:bodyPr/>
                    <a:lstStyle/>
                    <a:p>
                      <a:r>
                        <a:rPr lang="en-US" dirty="0"/>
                        <a:t>Output</a:t>
                      </a:r>
                    </a:p>
                  </a:txBody>
                  <a:tcPr/>
                </a:tc>
                <a:extLst>
                  <a:ext uri="{0D108BD9-81ED-4DB2-BD59-A6C34878D82A}">
                    <a16:rowId xmlns:a16="http://schemas.microsoft.com/office/drawing/2014/main" val="2180041008"/>
                  </a:ext>
                </a:extLst>
              </a:tr>
              <a:tr h="370840">
                <a:tc>
                  <a:txBody>
                    <a:bodyPr/>
                    <a:lstStyle/>
                    <a:p>
                      <a:r>
                        <a:rPr lang="en-US" dirty="0"/>
                        <a:t>1</a:t>
                      </a:r>
                    </a:p>
                  </a:txBody>
                  <a:tcPr/>
                </a:tc>
                <a:tc>
                  <a:txBody>
                    <a:bodyPr/>
                    <a:lstStyle/>
                    <a:p>
                      <a:r>
                        <a:rPr lang="en-US" dirty="0"/>
                        <a:t>?</a:t>
                      </a:r>
                    </a:p>
                  </a:txBody>
                  <a:tcPr/>
                </a:tc>
                <a:tc>
                  <a:txBody>
                    <a:bodyPr/>
                    <a:lstStyle/>
                    <a:p>
                      <a:r>
                        <a:rPr lang="en-US" dirty="0"/>
                        <a:t>1</a:t>
                      </a:r>
                    </a:p>
                  </a:txBody>
                  <a:tcPr/>
                </a:tc>
                <a:tc>
                  <a:txBody>
                    <a:bodyPr/>
                    <a:lstStyle/>
                    <a:p>
                      <a:r>
                        <a:rPr lang="en-US" dirty="0"/>
                        <a:t>2</a:t>
                      </a:r>
                    </a:p>
                  </a:txBody>
                  <a:tcPr/>
                </a:tc>
                <a:extLst>
                  <a:ext uri="{0D108BD9-81ED-4DB2-BD59-A6C34878D82A}">
                    <a16:rowId xmlns:a16="http://schemas.microsoft.com/office/drawing/2014/main" val="888928245"/>
                  </a:ext>
                </a:extLst>
              </a:tr>
              <a:tr h="370840">
                <a:tc>
                  <a:txBody>
                    <a:bodyPr/>
                    <a:lstStyle/>
                    <a:p>
                      <a:r>
                        <a:rPr lang="en-US" dirty="0"/>
                        <a:t>2</a:t>
                      </a:r>
                    </a:p>
                  </a:txBody>
                  <a:tcPr/>
                </a:tc>
                <a:tc>
                  <a:txBody>
                    <a:bodyPr/>
                    <a:lstStyle/>
                    <a:p>
                      <a:r>
                        <a:rPr lang="en-US" dirty="0"/>
                        <a:t>?</a:t>
                      </a:r>
                    </a:p>
                  </a:txBody>
                  <a:tcPr/>
                </a:tc>
                <a:tc>
                  <a:txBody>
                    <a:bodyPr/>
                    <a:lstStyle/>
                    <a:p>
                      <a:r>
                        <a:rPr lang="en-US" dirty="0"/>
                        <a:t>3</a:t>
                      </a:r>
                    </a:p>
                  </a:txBody>
                  <a:tcPr/>
                </a:tc>
                <a:tc>
                  <a:txBody>
                    <a:bodyPr/>
                    <a:lstStyle/>
                    <a:p>
                      <a:r>
                        <a:rPr lang="en-US" dirty="0"/>
                        <a:t>5</a:t>
                      </a:r>
                    </a:p>
                  </a:txBody>
                  <a:tcPr/>
                </a:tc>
                <a:extLst>
                  <a:ext uri="{0D108BD9-81ED-4DB2-BD59-A6C34878D82A}">
                    <a16:rowId xmlns:a16="http://schemas.microsoft.com/office/drawing/2014/main" val="351499597"/>
                  </a:ext>
                </a:extLst>
              </a:tr>
              <a:tr h="370840">
                <a:tc>
                  <a:txBody>
                    <a:bodyPr/>
                    <a:lstStyle/>
                    <a:p>
                      <a:r>
                        <a:rPr lang="en-US" dirty="0"/>
                        <a:t>5</a:t>
                      </a:r>
                    </a:p>
                  </a:txBody>
                  <a:tcPr/>
                </a:tc>
                <a:tc>
                  <a:txBody>
                    <a:bodyPr/>
                    <a:lstStyle/>
                    <a:p>
                      <a:r>
                        <a:rPr lang="en-US" dirty="0"/>
                        <a:t>?</a:t>
                      </a:r>
                    </a:p>
                  </a:txBody>
                  <a:tcPr/>
                </a:tc>
                <a:tc>
                  <a:txBody>
                    <a:bodyPr/>
                    <a:lstStyle/>
                    <a:p>
                      <a:r>
                        <a:rPr lang="en-US" dirty="0"/>
                        <a:t>2</a:t>
                      </a:r>
                    </a:p>
                  </a:txBody>
                  <a:tcPr/>
                </a:tc>
                <a:tc>
                  <a:txBody>
                    <a:bodyPr/>
                    <a:lstStyle/>
                    <a:p>
                      <a:r>
                        <a:rPr lang="en-US" dirty="0"/>
                        <a:t>7</a:t>
                      </a:r>
                    </a:p>
                  </a:txBody>
                  <a:tcPr/>
                </a:tc>
                <a:extLst>
                  <a:ext uri="{0D108BD9-81ED-4DB2-BD59-A6C34878D82A}">
                    <a16:rowId xmlns:a16="http://schemas.microsoft.com/office/drawing/2014/main" val="2639831382"/>
                  </a:ext>
                </a:extLst>
              </a:tr>
            </a:tbl>
          </a:graphicData>
        </a:graphic>
      </p:graphicFrame>
      <p:cxnSp>
        <p:nvCxnSpPr>
          <p:cNvPr id="8" name="Straight Arrow Connector 7">
            <a:extLst>
              <a:ext uri="{FF2B5EF4-FFF2-40B4-BE49-F238E27FC236}">
                <a16:creationId xmlns:a16="http://schemas.microsoft.com/office/drawing/2014/main" id="{65D6BA4B-E6D2-6F41-848E-AE0846F54754}"/>
              </a:ext>
            </a:extLst>
          </p:cNvPr>
          <p:cNvCxnSpPr/>
          <p:nvPr/>
        </p:nvCxnSpPr>
        <p:spPr>
          <a:xfrm flipH="1" flipV="1">
            <a:off x="4168239" y="2956956"/>
            <a:ext cx="1864426" cy="9144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E0AFE5C8-8049-8E4E-B2B1-2F11A1EF72C0}"/>
              </a:ext>
            </a:extLst>
          </p:cNvPr>
          <p:cNvSpPr txBox="1"/>
          <p:nvPr/>
        </p:nvSpPr>
        <p:spPr>
          <a:xfrm>
            <a:off x="6032665" y="3776353"/>
            <a:ext cx="4701928" cy="369332"/>
          </a:xfrm>
          <a:prstGeom prst="rect">
            <a:avLst/>
          </a:prstGeom>
          <a:noFill/>
        </p:spPr>
        <p:txBody>
          <a:bodyPr wrap="none" rtlCol="0">
            <a:spAutoFit/>
          </a:bodyPr>
          <a:lstStyle/>
          <a:p>
            <a:r>
              <a:rPr lang="en-US" dirty="0"/>
              <a:t>What should be the operator over here?</a:t>
            </a:r>
          </a:p>
        </p:txBody>
      </p:sp>
      <p:sp>
        <p:nvSpPr>
          <p:cNvPr id="10" name="Left Brace 9">
            <a:extLst>
              <a:ext uri="{FF2B5EF4-FFF2-40B4-BE49-F238E27FC236}">
                <a16:creationId xmlns:a16="http://schemas.microsoft.com/office/drawing/2014/main" id="{51AFA460-1FDA-6442-AC02-73C85BDF5704}"/>
              </a:ext>
            </a:extLst>
          </p:cNvPr>
          <p:cNvSpPr/>
          <p:nvPr/>
        </p:nvSpPr>
        <p:spPr>
          <a:xfrm rot="5400000">
            <a:off x="2666615" y="374788"/>
            <a:ext cx="344493" cy="2041237"/>
          </a:xfrm>
          <a:prstGeom prst="leftBrace">
            <a:avLst>
              <a:gd name="adj1" fmla="val 8333"/>
              <a:gd name="adj2" fmla="val 5264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386DFB42-C410-9243-B4DF-45C357B96703}"/>
              </a:ext>
            </a:extLst>
          </p:cNvPr>
          <p:cNvSpPr txBox="1"/>
          <p:nvPr/>
        </p:nvSpPr>
        <p:spPr>
          <a:xfrm>
            <a:off x="2270011" y="897782"/>
            <a:ext cx="947695" cy="369332"/>
          </a:xfrm>
          <a:prstGeom prst="rect">
            <a:avLst/>
          </a:prstGeom>
          <a:noFill/>
        </p:spPr>
        <p:txBody>
          <a:bodyPr wrap="none" rtlCol="0">
            <a:spAutoFit/>
          </a:bodyPr>
          <a:lstStyle/>
          <a:p>
            <a:r>
              <a:rPr lang="en-US" dirty="0"/>
              <a:t>Input 1</a:t>
            </a:r>
          </a:p>
        </p:txBody>
      </p:sp>
      <p:sp>
        <p:nvSpPr>
          <p:cNvPr id="12" name="Left Brace 11">
            <a:extLst>
              <a:ext uri="{FF2B5EF4-FFF2-40B4-BE49-F238E27FC236}">
                <a16:creationId xmlns:a16="http://schemas.microsoft.com/office/drawing/2014/main" id="{CB154654-9AB4-4147-B843-51B32C454D9C}"/>
              </a:ext>
            </a:extLst>
          </p:cNvPr>
          <p:cNvSpPr/>
          <p:nvPr/>
        </p:nvSpPr>
        <p:spPr>
          <a:xfrm rot="5400000">
            <a:off x="6730616" y="374787"/>
            <a:ext cx="344493" cy="2041237"/>
          </a:xfrm>
          <a:prstGeom prst="leftBrace">
            <a:avLst>
              <a:gd name="adj1" fmla="val 8333"/>
              <a:gd name="adj2" fmla="val 5264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TextBox 12">
            <a:extLst>
              <a:ext uri="{FF2B5EF4-FFF2-40B4-BE49-F238E27FC236}">
                <a16:creationId xmlns:a16="http://schemas.microsoft.com/office/drawing/2014/main" id="{AEE8284F-42C5-B843-9035-50AC6431FDE3}"/>
              </a:ext>
            </a:extLst>
          </p:cNvPr>
          <p:cNvSpPr txBox="1"/>
          <p:nvPr/>
        </p:nvSpPr>
        <p:spPr>
          <a:xfrm>
            <a:off x="6411607" y="935271"/>
            <a:ext cx="947695" cy="369332"/>
          </a:xfrm>
          <a:prstGeom prst="rect">
            <a:avLst/>
          </a:prstGeom>
          <a:noFill/>
        </p:spPr>
        <p:txBody>
          <a:bodyPr wrap="none" rtlCol="0">
            <a:spAutoFit/>
          </a:bodyPr>
          <a:lstStyle/>
          <a:p>
            <a:r>
              <a:rPr lang="en-US" dirty="0"/>
              <a:t>Input 2</a:t>
            </a:r>
          </a:p>
        </p:txBody>
      </p:sp>
      <p:sp>
        <p:nvSpPr>
          <p:cNvPr id="14" name="Left Brace 13">
            <a:extLst>
              <a:ext uri="{FF2B5EF4-FFF2-40B4-BE49-F238E27FC236}">
                <a16:creationId xmlns:a16="http://schemas.microsoft.com/office/drawing/2014/main" id="{D4BEE06F-C9AC-EA49-B666-A66ED89250F3}"/>
              </a:ext>
            </a:extLst>
          </p:cNvPr>
          <p:cNvSpPr/>
          <p:nvPr/>
        </p:nvSpPr>
        <p:spPr>
          <a:xfrm>
            <a:off x="1314233" y="1764091"/>
            <a:ext cx="344493" cy="1353335"/>
          </a:xfrm>
          <a:prstGeom prst="leftBrace">
            <a:avLst>
              <a:gd name="adj1" fmla="val 8333"/>
              <a:gd name="adj2" fmla="val 5264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TextBox 14">
            <a:extLst>
              <a:ext uri="{FF2B5EF4-FFF2-40B4-BE49-F238E27FC236}">
                <a16:creationId xmlns:a16="http://schemas.microsoft.com/office/drawing/2014/main" id="{FE401BB7-6EAD-6C42-B253-9F6EE0EB066A}"/>
              </a:ext>
            </a:extLst>
          </p:cNvPr>
          <p:cNvSpPr txBox="1"/>
          <p:nvPr/>
        </p:nvSpPr>
        <p:spPr>
          <a:xfrm>
            <a:off x="238252" y="2208811"/>
            <a:ext cx="1248227" cy="646331"/>
          </a:xfrm>
          <a:prstGeom prst="rect">
            <a:avLst/>
          </a:prstGeom>
          <a:noFill/>
        </p:spPr>
        <p:txBody>
          <a:bodyPr wrap="square" rtlCol="0">
            <a:spAutoFit/>
          </a:bodyPr>
          <a:lstStyle/>
          <a:p>
            <a:r>
              <a:rPr lang="en-US" dirty="0"/>
              <a:t>Training Data</a:t>
            </a:r>
          </a:p>
        </p:txBody>
      </p:sp>
      <p:sp>
        <p:nvSpPr>
          <p:cNvPr id="16" name="TextBox 15">
            <a:extLst>
              <a:ext uri="{FF2B5EF4-FFF2-40B4-BE49-F238E27FC236}">
                <a16:creationId xmlns:a16="http://schemas.microsoft.com/office/drawing/2014/main" id="{A9AF5BF1-3952-9348-9EB7-6C51A8473CE2}"/>
              </a:ext>
            </a:extLst>
          </p:cNvPr>
          <p:cNvSpPr txBox="1"/>
          <p:nvPr/>
        </p:nvSpPr>
        <p:spPr>
          <a:xfrm>
            <a:off x="1743541" y="3686690"/>
            <a:ext cx="2499402" cy="369332"/>
          </a:xfrm>
          <a:prstGeom prst="rect">
            <a:avLst/>
          </a:prstGeom>
          <a:noFill/>
        </p:spPr>
        <p:txBody>
          <a:bodyPr wrap="none" rtlCol="0">
            <a:spAutoFit/>
          </a:bodyPr>
          <a:lstStyle/>
          <a:p>
            <a:r>
              <a:rPr lang="en-US" dirty="0"/>
              <a:t>Ans.) A  ‘+’ Operator</a:t>
            </a:r>
          </a:p>
        </p:txBody>
      </p:sp>
      <p:graphicFrame>
        <p:nvGraphicFramePr>
          <p:cNvPr id="17" name="Table 16">
            <a:extLst>
              <a:ext uri="{FF2B5EF4-FFF2-40B4-BE49-F238E27FC236}">
                <a16:creationId xmlns:a16="http://schemas.microsoft.com/office/drawing/2014/main" id="{89E2D49D-23F4-7442-9D17-1DE52069A2A3}"/>
              </a:ext>
            </a:extLst>
          </p:cNvPr>
          <p:cNvGraphicFramePr>
            <a:graphicFrameLocks noGrp="1"/>
          </p:cNvGraphicFramePr>
          <p:nvPr>
            <p:extLst>
              <p:ext uri="{D42A27DB-BD31-4B8C-83A1-F6EECF244321}">
                <p14:modId xmlns:p14="http://schemas.microsoft.com/office/powerpoint/2010/main" val="3942531410"/>
              </p:ext>
            </p:extLst>
          </p:nvPr>
        </p:nvGraphicFramePr>
        <p:xfrm>
          <a:off x="1818243" y="4530283"/>
          <a:ext cx="8128003" cy="741680"/>
        </p:xfrm>
        <a:graphic>
          <a:graphicData uri="http://schemas.openxmlformats.org/drawingml/2006/table">
            <a:tbl>
              <a:tblPr firstRow="1" bandRow="1">
                <a:tableStyleId>{5C22544A-7EE6-4342-B048-85BDC9FD1C3A}</a:tableStyleId>
              </a:tblPr>
              <a:tblGrid>
                <a:gridCol w="2032001">
                  <a:extLst>
                    <a:ext uri="{9D8B030D-6E8A-4147-A177-3AD203B41FA5}">
                      <a16:colId xmlns:a16="http://schemas.microsoft.com/office/drawing/2014/main" val="331846913"/>
                    </a:ext>
                  </a:extLst>
                </a:gridCol>
                <a:gridCol w="2633683">
                  <a:extLst>
                    <a:ext uri="{9D8B030D-6E8A-4147-A177-3AD203B41FA5}">
                      <a16:colId xmlns:a16="http://schemas.microsoft.com/office/drawing/2014/main" val="470066564"/>
                    </a:ext>
                  </a:extLst>
                </a:gridCol>
                <a:gridCol w="1430318">
                  <a:extLst>
                    <a:ext uri="{9D8B030D-6E8A-4147-A177-3AD203B41FA5}">
                      <a16:colId xmlns:a16="http://schemas.microsoft.com/office/drawing/2014/main" val="2181458054"/>
                    </a:ext>
                  </a:extLst>
                </a:gridCol>
                <a:gridCol w="2032001">
                  <a:extLst>
                    <a:ext uri="{9D8B030D-6E8A-4147-A177-3AD203B41FA5}">
                      <a16:colId xmlns:a16="http://schemas.microsoft.com/office/drawing/2014/main" val="2766796687"/>
                    </a:ext>
                  </a:extLst>
                </a:gridCol>
              </a:tblGrid>
              <a:tr h="370840">
                <a:tc>
                  <a:txBody>
                    <a:bodyPr/>
                    <a:lstStyle/>
                    <a:p>
                      <a:r>
                        <a:rPr lang="en-US" dirty="0"/>
                        <a:t>Data 1</a:t>
                      </a:r>
                    </a:p>
                  </a:txBody>
                  <a:tcPr/>
                </a:tc>
                <a:tc>
                  <a:txBody>
                    <a:bodyPr/>
                    <a:lstStyle/>
                    <a:p>
                      <a:r>
                        <a:rPr lang="en-US" dirty="0"/>
                        <a:t>Operator</a:t>
                      </a:r>
                    </a:p>
                  </a:txBody>
                  <a:tcPr/>
                </a:tc>
                <a:tc>
                  <a:txBody>
                    <a:bodyPr/>
                    <a:lstStyle/>
                    <a:p>
                      <a:r>
                        <a:rPr lang="en-US" dirty="0"/>
                        <a:t>Data2</a:t>
                      </a:r>
                    </a:p>
                  </a:txBody>
                  <a:tcPr/>
                </a:tc>
                <a:tc>
                  <a:txBody>
                    <a:bodyPr/>
                    <a:lstStyle/>
                    <a:p>
                      <a:r>
                        <a:rPr lang="en-US" dirty="0"/>
                        <a:t>Output</a:t>
                      </a:r>
                    </a:p>
                  </a:txBody>
                  <a:tcPr/>
                </a:tc>
                <a:extLst>
                  <a:ext uri="{0D108BD9-81ED-4DB2-BD59-A6C34878D82A}">
                    <a16:rowId xmlns:a16="http://schemas.microsoft.com/office/drawing/2014/main" val="1459871107"/>
                  </a:ext>
                </a:extLst>
              </a:tr>
              <a:tr h="370840">
                <a:tc>
                  <a:txBody>
                    <a:bodyPr/>
                    <a:lstStyle/>
                    <a:p>
                      <a:r>
                        <a:rPr lang="en-US" dirty="0"/>
                        <a:t>9</a:t>
                      </a:r>
                    </a:p>
                  </a:txBody>
                  <a:tcPr/>
                </a:tc>
                <a:tc>
                  <a:txBody>
                    <a:bodyPr/>
                    <a:lstStyle/>
                    <a:p>
                      <a:r>
                        <a:rPr lang="en-US" sz="1400" dirty="0"/>
                        <a:t>Function(Data1,Data2)</a:t>
                      </a:r>
                    </a:p>
                  </a:txBody>
                  <a:tcPr/>
                </a:tc>
                <a:tc>
                  <a:txBody>
                    <a:bodyPr/>
                    <a:lstStyle/>
                    <a:p>
                      <a:r>
                        <a:rPr lang="en-US" dirty="0"/>
                        <a:t>1</a:t>
                      </a:r>
                    </a:p>
                  </a:txBody>
                  <a:tcPr/>
                </a:tc>
                <a:tc>
                  <a:txBody>
                    <a:bodyPr/>
                    <a:lstStyle/>
                    <a:p>
                      <a:r>
                        <a:rPr lang="en-US" dirty="0"/>
                        <a:t>?</a:t>
                      </a:r>
                    </a:p>
                  </a:txBody>
                  <a:tcPr/>
                </a:tc>
                <a:extLst>
                  <a:ext uri="{0D108BD9-81ED-4DB2-BD59-A6C34878D82A}">
                    <a16:rowId xmlns:a16="http://schemas.microsoft.com/office/drawing/2014/main" val="2863645821"/>
                  </a:ext>
                </a:extLst>
              </a:tr>
            </a:tbl>
          </a:graphicData>
        </a:graphic>
      </p:graphicFrame>
      <p:cxnSp>
        <p:nvCxnSpPr>
          <p:cNvPr id="19" name="Straight Arrow Connector 18">
            <a:extLst>
              <a:ext uri="{FF2B5EF4-FFF2-40B4-BE49-F238E27FC236}">
                <a16:creationId xmlns:a16="http://schemas.microsoft.com/office/drawing/2014/main" id="{19E820E2-7743-0649-B6DF-B421F8971E02}"/>
              </a:ext>
            </a:extLst>
          </p:cNvPr>
          <p:cNvCxnSpPr/>
          <p:nvPr/>
        </p:nvCxnSpPr>
        <p:spPr>
          <a:xfrm>
            <a:off x="4631377" y="5271963"/>
            <a:ext cx="1650670" cy="4756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930283DB-981D-F74B-8B07-C34AE8CB8C70}"/>
              </a:ext>
            </a:extLst>
          </p:cNvPr>
          <p:cNvSpPr txBox="1"/>
          <p:nvPr/>
        </p:nvSpPr>
        <p:spPr>
          <a:xfrm>
            <a:off x="6411607" y="5561558"/>
            <a:ext cx="2340705" cy="369332"/>
          </a:xfrm>
          <a:prstGeom prst="rect">
            <a:avLst/>
          </a:prstGeom>
          <a:noFill/>
        </p:spPr>
        <p:txBody>
          <a:bodyPr wrap="none" rtlCol="0">
            <a:spAutoFit/>
          </a:bodyPr>
          <a:lstStyle/>
          <a:p>
            <a:r>
              <a:rPr lang="en-US" dirty="0"/>
              <a:t>Sum(Data1, Data2)</a:t>
            </a:r>
          </a:p>
        </p:txBody>
      </p:sp>
      <p:sp>
        <p:nvSpPr>
          <p:cNvPr id="21" name="TextBox 20">
            <a:extLst>
              <a:ext uri="{FF2B5EF4-FFF2-40B4-BE49-F238E27FC236}">
                <a16:creationId xmlns:a16="http://schemas.microsoft.com/office/drawing/2014/main" id="{B135C482-496C-EE49-AC9B-DB3F61F4A296}"/>
              </a:ext>
            </a:extLst>
          </p:cNvPr>
          <p:cNvSpPr txBox="1"/>
          <p:nvPr/>
        </p:nvSpPr>
        <p:spPr>
          <a:xfrm>
            <a:off x="1339809" y="5925942"/>
            <a:ext cx="8267330" cy="923330"/>
          </a:xfrm>
          <a:prstGeom prst="rect">
            <a:avLst/>
          </a:prstGeom>
          <a:noFill/>
        </p:spPr>
        <p:txBody>
          <a:bodyPr wrap="square" rtlCol="0">
            <a:spAutoFit/>
          </a:bodyPr>
          <a:lstStyle/>
          <a:p>
            <a:r>
              <a:rPr lang="en-US" dirty="0"/>
              <a:t>We want to make the machine learning algorithm to iterate over  training data and calculate the function ‘Sum’ by itself, Then we can use the sum function to make predictions of data with unknown output.</a:t>
            </a:r>
          </a:p>
        </p:txBody>
      </p:sp>
      <p:sp>
        <p:nvSpPr>
          <p:cNvPr id="22" name="Left Brace 21">
            <a:extLst>
              <a:ext uri="{FF2B5EF4-FFF2-40B4-BE49-F238E27FC236}">
                <a16:creationId xmlns:a16="http://schemas.microsoft.com/office/drawing/2014/main" id="{F0B4DB54-5B04-8649-A66A-3266EB3BC938}"/>
              </a:ext>
            </a:extLst>
          </p:cNvPr>
          <p:cNvSpPr/>
          <p:nvPr/>
        </p:nvSpPr>
        <p:spPr>
          <a:xfrm rot="10800000">
            <a:off x="10201442" y="4534831"/>
            <a:ext cx="344493" cy="733771"/>
          </a:xfrm>
          <a:prstGeom prst="leftBrace">
            <a:avLst>
              <a:gd name="adj1" fmla="val 8333"/>
              <a:gd name="adj2" fmla="val 5264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A8E8DAED-2F4E-6A49-872C-14D9D3AAC50B}"/>
              </a:ext>
            </a:extLst>
          </p:cNvPr>
          <p:cNvSpPr txBox="1"/>
          <p:nvPr/>
        </p:nvSpPr>
        <p:spPr>
          <a:xfrm>
            <a:off x="10545935" y="4716457"/>
            <a:ext cx="1248227" cy="369332"/>
          </a:xfrm>
          <a:prstGeom prst="rect">
            <a:avLst/>
          </a:prstGeom>
          <a:noFill/>
        </p:spPr>
        <p:txBody>
          <a:bodyPr wrap="square" rtlCol="0">
            <a:spAutoFit/>
          </a:bodyPr>
          <a:lstStyle/>
          <a:p>
            <a:r>
              <a:rPr lang="en-US" dirty="0"/>
              <a:t>Test Data</a:t>
            </a:r>
          </a:p>
        </p:txBody>
      </p:sp>
    </p:spTree>
    <p:extLst>
      <p:ext uri="{BB962C8B-B14F-4D97-AF65-F5344CB8AC3E}">
        <p14:creationId xmlns:p14="http://schemas.microsoft.com/office/powerpoint/2010/main" val="6341555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dissolve">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wipe(down)">
                                      <p:cBhvr>
                                        <p:cTn id="22" dur="500"/>
                                        <p:tgtEl>
                                          <p:spTgt spid="12"/>
                                        </p:tgtEl>
                                      </p:cBhvr>
                                    </p:animEffect>
                                  </p:childTnLst>
                                </p:cTn>
                              </p:par>
                            </p:childTnLst>
                          </p:cTn>
                        </p:par>
                      </p:childTnLst>
                    </p:cTn>
                  </p:par>
                  <p:par>
                    <p:cTn id="23" fill="hold">
                      <p:stCondLst>
                        <p:cond delay="indefinite"/>
                      </p:stCondLst>
                      <p:childTnLst>
                        <p:par>
                          <p:cTn id="24" fill="hold">
                            <p:stCondLst>
                              <p:cond delay="0"/>
                            </p:stCondLst>
                            <p:childTnLst>
                              <p:par>
                                <p:cTn id="25" presetID="9"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animEffect transition="in" filter="dissolve">
                                      <p:cBhvr>
                                        <p:cTn id="27" dur="500"/>
                                        <p:tgtEl>
                                          <p:spTgt spid="13"/>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dissolve">
                                      <p:cBhvr>
                                        <p:cTn id="32" dur="500"/>
                                        <p:tgtEl>
                                          <p:spTgt spid="8"/>
                                        </p:tgtEl>
                                      </p:cBhvr>
                                    </p:animEffect>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additive="base">
                                        <p:cTn id="37" dur="500" fill="hold"/>
                                        <p:tgtEl>
                                          <p:spTgt spid="9"/>
                                        </p:tgtEl>
                                        <p:attrNameLst>
                                          <p:attrName>ppt_x</p:attrName>
                                        </p:attrNameLst>
                                      </p:cBhvr>
                                      <p:tavLst>
                                        <p:tav tm="0">
                                          <p:val>
                                            <p:strVal val="#ppt_x"/>
                                          </p:val>
                                        </p:tav>
                                        <p:tav tm="100000">
                                          <p:val>
                                            <p:strVal val="#ppt_x"/>
                                          </p:val>
                                        </p:tav>
                                      </p:tavLst>
                                    </p:anim>
                                    <p:anim calcmode="lin" valueType="num">
                                      <p:cBhvr additive="base">
                                        <p:cTn id="3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4" presetClass="entr" presetSubtype="10" fill="hold" grpId="0" nodeType="click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randombar(horizontal)">
                                      <p:cBhvr>
                                        <p:cTn id="43" dur="500"/>
                                        <p:tgtEl>
                                          <p:spTgt spid="16"/>
                                        </p:tgtEl>
                                      </p:cBhvr>
                                    </p:animEffect>
                                  </p:childTnLst>
                                </p:cTn>
                              </p:par>
                            </p:childTnLst>
                          </p:cTn>
                        </p:par>
                      </p:childTnLst>
                    </p:cTn>
                  </p:par>
                  <p:par>
                    <p:cTn id="44" fill="hold">
                      <p:stCondLst>
                        <p:cond delay="indefinite"/>
                      </p:stCondLst>
                      <p:childTnLst>
                        <p:par>
                          <p:cTn id="45" fill="hold">
                            <p:stCondLst>
                              <p:cond delay="0"/>
                            </p:stCondLst>
                            <p:childTnLst>
                              <p:par>
                                <p:cTn id="46" presetID="22" presetClass="entr" presetSubtype="4" fill="hold" grpId="0" nodeType="clickEffect">
                                  <p:stCondLst>
                                    <p:cond delay="0"/>
                                  </p:stCondLst>
                                  <p:childTnLst>
                                    <p:set>
                                      <p:cBhvr>
                                        <p:cTn id="47" dur="1" fill="hold">
                                          <p:stCondLst>
                                            <p:cond delay="0"/>
                                          </p:stCondLst>
                                        </p:cTn>
                                        <p:tgtEl>
                                          <p:spTgt spid="14"/>
                                        </p:tgtEl>
                                        <p:attrNameLst>
                                          <p:attrName>style.visibility</p:attrName>
                                        </p:attrNameLst>
                                      </p:cBhvr>
                                      <p:to>
                                        <p:strVal val="visible"/>
                                      </p:to>
                                    </p:set>
                                    <p:animEffect transition="in" filter="wipe(down)">
                                      <p:cBhvr>
                                        <p:cTn id="48" dur="500"/>
                                        <p:tgtEl>
                                          <p:spTgt spid="14"/>
                                        </p:tgtEl>
                                      </p:cBhvr>
                                    </p:animEffect>
                                  </p:childTnLst>
                                </p:cTn>
                              </p:par>
                            </p:childTnLst>
                          </p:cTn>
                        </p:par>
                      </p:childTnLst>
                    </p:cTn>
                  </p:par>
                  <p:par>
                    <p:cTn id="49" fill="hold">
                      <p:stCondLst>
                        <p:cond delay="indefinite"/>
                      </p:stCondLst>
                      <p:childTnLst>
                        <p:par>
                          <p:cTn id="50" fill="hold">
                            <p:stCondLst>
                              <p:cond delay="0"/>
                            </p:stCondLst>
                            <p:childTnLst>
                              <p:par>
                                <p:cTn id="51" presetID="9" presetClass="entr" presetSubtype="0"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dissolve">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2" presetClass="entr" presetSubtype="4" fill="hold" nodeType="clickEffect">
                                  <p:stCondLst>
                                    <p:cond delay="0"/>
                                  </p:stCondLst>
                                  <p:childTnLst>
                                    <p:set>
                                      <p:cBhvr>
                                        <p:cTn id="57" dur="1" fill="hold">
                                          <p:stCondLst>
                                            <p:cond delay="0"/>
                                          </p:stCondLst>
                                        </p:cTn>
                                        <p:tgtEl>
                                          <p:spTgt spid="17"/>
                                        </p:tgtEl>
                                        <p:attrNameLst>
                                          <p:attrName>style.visibility</p:attrName>
                                        </p:attrNameLst>
                                      </p:cBhvr>
                                      <p:to>
                                        <p:strVal val="visible"/>
                                      </p:to>
                                    </p:set>
                                    <p:anim calcmode="lin" valueType="num">
                                      <p:cBhvr additive="base">
                                        <p:cTn id="58" dur="500" fill="hold"/>
                                        <p:tgtEl>
                                          <p:spTgt spid="17"/>
                                        </p:tgtEl>
                                        <p:attrNameLst>
                                          <p:attrName>ppt_x</p:attrName>
                                        </p:attrNameLst>
                                      </p:cBhvr>
                                      <p:tavLst>
                                        <p:tav tm="0">
                                          <p:val>
                                            <p:strVal val="#ppt_x"/>
                                          </p:val>
                                        </p:tav>
                                        <p:tav tm="100000">
                                          <p:val>
                                            <p:strVal val="#ppt_x"/>
                                          </p:val>
                                        </p:tav>
                                      </p:tavLst>
                                    </p:anim>
                                    <p:anim calcmode="lin" valueType="num">
                                      <p:cBhvr additive="base">
                                        <p:cTn id="59"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60" fill="hold">
                      <p:stCondLst>
                        <p:cond delay="indefinite"/>
                      </p:stCondLst>
                      <p:childTnLst>
                        <p:par>
                          <p:cTn id="61" fill="hold">
                            <p:stCondLst>
                              <p:cond delay="0"/>
                            </p:stCondLst>
                            <p:childTnLst>
                              <p:par>
                                <p:cTn id="62" presetID="2" presetClass="entr" presetSubtype="4" fill="hold" nodeType="clickEffect">
                                  <p:stCondLst>
                                    <p:cond delay="0"/>
                                  </p:stCondLst>
                                  <p:childTnLst>
                                    <p:set>
                                      <p:cBhvr>
                                        <p:cTn id="63" dur="1" fill="hold">
                                          <p:stCondLst>
                                            <p:cond delay="0"/>
                                          </p:stCondLst>
                                        </p:cTn>
                                        <p:tgtEl>
                                          <p:spTgt spid="19"/>
                                        </p:tgtEl>
                                        <p:attrNameLst>
                                          <p:attrName>style.visibility</p:attrName>
                                        </p:attrNameLst>
                                      </p:cBhvr>
                                      <p:to>
                                        <p:strVal val="visible"/>
                                      </p:to>
                                    </p:set>
                                    <p:anim calcmode="lin" valueType="num">
                                      <p:cBhvr additive="base">
                                        <p:cTn id="64" dur="500" fill="hold"/>
                                        <p:tgtEl>
                                          <p:spTgt spid="19"/>
                                        </p:tgtEl>
                                        <p:attrNameLst>
                                          <p:attrName>ppt_x</p:attrName>
                                        </p:attrNameLst>
                                      </p:cBhvr>
                                      <p:tavLst>
                                        <p:tav tm="0">
                                          <p:val>
                                            <p:strVal val="#ppt_x"/>
                                          </p:val>
                                        </p:tav>
                                        <p:tav tm="100000">
                                          <p:val>
                                            <p:strVal val="#ppt_x"/>
                                          </p:val>
                                        </p:tav>
                                      </p:tavLst>
                                    </p:anim>
                                    <p:anim calcmode="lin" valueType="num">
                                      <p:cBhvr additive="base">
                                        <p:cTn id="6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66" fill="hold">
                      <p:stCondLst>
                        <p:cond delay="indefinite"/>
                      </p:stCondLst>
                      <p:childTnLst>
                        <p:par>
                          <p:cTn id="67" fill="hold">
                            <p:stCondLst>
                              <p:cond delay="0"/>
                            </p:stCondLst>
                            <p:childTnLst>
                              <p:par>
                                <p:cTn id="68" presetID="2" presetClass="entr" presetSubtype="4" fill="hold" grpId="0" nodeType="clickEffect">
                                  <p:stCondLst>
                                    <p:cond delay="0"/>
                                  </p:stCondLst>
                                  <p:childTnLst>
                                    <p:set>
                                      <p:cBhvr>
                                        <p:cTn id="69" dur="1" fill="hold">
                                          <p:stCondLst>
                                            <p:cond delay="0"/>
                                          </p:stCondLst>
                                        </p:cTn>
                                        <p:tgtEl>
                                          <p:spTgt spid="20"/>
                                        </p:tgtEl>
                                        <p:attrNameLst>
                                          <p:attrName>style.visibility</p:attrName>
                                        </p:attrNameLst>
                                      </p:cBhvr>
                                      <p:to>
                                        <p:strVal val="visible"/>
                                      </p:to>
                                    </p:set>
                                    <p:anim calcmode="lin" valueType="num">
                                      <p:cBhvr additive="base">
                                        <p:cTn id="70" dur="500" fill="hold"/>
                                        <p:tgtEl>
                                          <p:spTgt spid="20"/>
                                        </p:tgtEl>
                                        <p:attrNameLst>
                                          <p:attrName>ppt_x</p:attrName>
                                        </p:attrNameLst>
                                      </p:cBhvr>
                                      <p:tavLst>
                                        <p:tav tm="0">
                                          <p:val>
                                            <p:strVal val="#ppt_x"/>
                                          </p:val>
                                        </p:tav>
                                        <p:tav tm="100000">
                                          <p:val>
                                            <p:strVal val="#ppt_x"/>
                                          </p:val>
                                        </p:tav>
                                      </p:tavLst>
                                    </p:anim>
                                    <p:anim calcmode="lin" valueType="num">
                                      <p:cBhvr additive="base">
                                        <p:cTn id="71"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72" fill="hold">
                      <p:stCondLst>
                        <p:cond delay="indefinite"/>
                      </p:stCondLst>
                      <p:childTnLst>
                        <p:par>
                          <p:cTn id="73" fill="hold">
                            <p:stCondLst>
                              <p:cond delay="0"/>
                            </p:stCondLst>
                            <p:childTnLst>
                              <p:par>
                                <p:cTn id="74" presetID="9" presetClass="entr" presetSubtype="0" fill="hold" grpId="0" nodeType="clickEffect">
                                  <p:stCondLst>
                                    <p:cond delay="0"/>
                                  </p:stCondLst>
                                  <p:childTnLst>
                                    <p:set>
                                      <p:cBhvr>
                                        <p:cTn id="75" dur="1" fill="hold">
                                          <p:stCondLst>
                                            <p:cond delay="0"/>
                                          </p:stCondLst>
                                        </p:cTn>
                                        <p:tgtEl>
                                          <p:spTgt spid="22"/>
                                        </p:tgtEl>
                                        <p:attrNameLst>
                                          <p:attrName>style.visibility</p:attrName>
                                        </p:attrNameLst>
                                      </p:cBhvr>
                                      <p:to>
                                        <p:strVal val="visible"/>
                                      </p:to>
                                    </p:set>
                                    <p:animEffect transition="in" filter="dissolve">
                                      <p:cBhvr>
                                        <p:cTn id="76" dur="500"/>
                                        <p:tgtEl>
                                          <p:spTgt spid="22"/>
                                        </p:tgtEl>
                                      </p:cBhvr>
                                    </p:animEffect>
                                  </p:childTnLst>
                                </p:cTn>
                              </p:par>
                            </p:childTnLst>
                          </p:cTn>
                        </p:par>
                      </p:childTnLst>
                    </p:cTn>
                  </p:par>
                  <p:par>
                    <p:cTn id="77" fill="hold">
                      <p:stCondLst>
                        <p:cond delay="indefinite"/>
                      </p:stCondLst>
                      <p:childTnLst>
                        <p:par>
                          <p:cTn id="78" fill="hold">
                            <p:stCondLst>
                              <p:cond delay="0"/>
                            </p:stCondLst>
                            <p:childTnLst>
                              <p:par>
                                <p:cTn id="79" presetID="9" presetClass="entr" presetSubtype="0" fill="hold" grpId="0" nodeType="clickEffect">
                                  <p:stCondLst>
                                    <p:cond delay="0"/>
                                  </p:stCondLst>
                                  <p:childTnLst>
                                    <p:set>
                                      <p:cBhvr>
                                        <p:cTn id="80" dur="1" fill="hold">
                                          <p:stCondLst>
                                            <p:cond delay="0"/>
                                          </p:stCondLst>
                                        </p:cTn>
                                        <p:tgtEl>
                                          <p:spTgt spid="23"/>
                                        </p:tgtEl>
                                        <p:attrNameLst>
                                          <p:attrName>style.visibility</p:attrName>
                                        </p:attrNameLst>
                                      </p:cBhvr>
                                      <p:to>
                                        <p:strVal val="visible"/>
                                      </p:to>
                                    </p:set>
                                    <p:animEffect transition="in" filter="dissolve">
                                      <p:cBhvr>
                                        <p:cTn id="81" dur="500"/>
                                        <p:tgtEl>
                                          <p:spTgt spid="23"/>
                                        </p:tgtEl>
                                      </p:cBhvr>
                                    </p:animEffect>
                                  </p:childTnLst>
                                </p:cTn>
                              </p:par>
                            </p:childTnLst>
                          </p:cTn>
                        </p:par>
                      </p:childTnLst>
                    </p:cTn>
                  </p:par>
                  <p:par>
                    <p:cTn id="82" fill="hold">
                      <p:stCondLst>
                        <p:cond delay="indefinite"/>
                      </p:stCondLst>
                      <p:childTnLst>
                        <p:par>
                          <p:cTn id="83" fill="hold">
                            <p:stCondLst>
                              <p:cond delay="0"/>
                            </p:stCondLst>
                            <p:childTnLst>
                              <p:par>
                                <p:cTn id="84" presetID="9" presetClass="entr" presetSubtype="0" fill="hold" grpId="0" nodeType="clickEffect">
                                  <p:stCondLst>
                                    <p:cond delay="0"/>
                                  </p:stCondLst>
                                  <p:childTnLst>
                                    <p:set>
                                      <p:cBhvr>
                                        <p:cTn id="85" dur="1" fill="hold">
                                          <p:stCondLst>
                                            <p:cond delay="0"/>
                                          </p:stCondLst>
                                        </p:cTn>
                                        <p:tgtEl>
                                          <p:spTgt spid="21"/>
                                        </p:tgtEl>
                                        <p:attrNameLst>
                                          <p:attrName>style.visibility</p:attrName>
                                        </p:attrNameLst>
                                      </p:cBhvr>
                                      <p:to>
                                        <p:strVal val="visible"/>
                                      </p:to>
                                    </p:set>
                                    <p:animEffect transition="in" filter="dissolve">
                                      <p:cBhvr>
                                        <p:cTn id="8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animBg="1"/>
      <p:bldP spid="11" grpId="0"/>
      <p:bldP spid="12" grpId="0" animBg="1"/>
      <p:bldP spid="13" grpId="0"/>
      <p:bldP spid="14" grpId="0" animBg="1"/>
      <p:bldP spid="15" grpId="0"/>
      <p:bldP spid="16" grpId="0"/>
      <p:bldP spid="20" grpId="0"/>
      <p:bldP spid="21" grpId="0"/>
      <p:bldP spid="22" grpId="0" animBg="1"/>
      <p:bldP spid="23"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9FE08D8-CEA0-461E-870A-02CD15D9B9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059079"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8E6346-0BE9-3A4E-B343-CA07FC473E52}"/>
              </a:ext>
            </a:extLst>
          </p:cNvPr>
          <p:cNvSpPr>
            <a:spLocks noGrp="1"/>
          </p:cNvSpPr>
          <p:nvPr>
            <p:ph type="title"/>
          </p:nvPr>
        </p:nvSpPr>
        <p:spPr>
          <a:xfrm>
            <a:off x="1098034" y="1735800"/>
            <a:ext cx="2588141" cy="3029344"/>
          </a:xfrm>
        </p:spPr>
        <p:txBody>
          <a:bodyPr>
            <a:normAutofit fontScale="90000"/>
          </a:bodyPr>
          <a:lstStyle/>
          <a:p>
            <a:r>
              <a:rPr lang="en-US" sz="3200" dirty="0">
                <a:solidFill>
                  <a:schemeClr val="bg1"/>
                </a:solidFill>
              </a:rPr>
              <a:t>How do we make machine learning</a:t>
            </a:r>
            <a:br>
              <a:rPr lang="en-US" sz="3200" dirty="0">
                <a:solidFill>
                  <a:schemeClr val="bg1"/>
                </a:solidFill>
              </a:rPr>
            </a:br>
            <a:r>
              <a:rPr lang="en-US" sz="3200" dirty="0">
                <a:solidFill>
                  <a:schemeClr val="bg1"/>
                </a:solidFill>
              </a:rPr>
              <a:t>work ?</a:t>
            </a:r>
            <a:br>
              <a:rPr lang="en-US" sz="3200" dirty="0">
                <a:solidFill>
                  <a:schemeClr val="bg1"/>
                </a:solidFill>
              </a:rPr>
            </a:br>
            <a:r>
              <a:rPr lang="en-US" sz="3200" dirty="0">
                <a:solidFill>
                  <a:schemeClr val="bg1"/>
                </a:solidFill>
              </a:rPr>
              <a:t>[Linear Regression]</a:t>
            </a:r>
          </a:p>
        </p:txBody>
      </p:sp>
      <p:sp>
        <p:nvSpPr>
          <p:cNvPr id="10" name="Freeform 11">
            <a:extLst>
              <a:ext uri="{FF2B5EF4-FFF2-40B4-BE49-F238E27FC236}">
                <a16:creationId xmlns:a16="http://schemas.microsoft.com/office/drawing/2014/main" id="{2B982904-A46E-41DF-BA98-61E2300C7D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flipV="1">
            <a:off x="-159" y="3179901"/>
            <a:ext cx="1098194" cy="514066"/>
          </a:xfrm>
          <a:custGeom>
            <a:avLst/>
            <a:gdLst>
              <a:gd name="connsiteX0" fmla="*/ 10000 w 10044"/>
              <a:gd name="connsiteY0" fmla="*/ 4701 h 9966"/>
              <a:gd name="connsiteX1" fmla="*/ 8559 w 10044"/>
              <a:gd name="connsiteY1" fmla="*/ 188 h 9966"/>
              <a:gd name="connsiteX2" fmla="*/ 8527 w 10044"/>
              <a:gd name="connsiteY2" fmla="*/ 94 h 9966"/>
              <a:gd name="connsiteX3" fmla="*/ 8438 w 10044"/>
              <a:gd name="connsiteY3" fmla="*/ 0 h 9966"/>
              <a:gd name="connsiteX4" fmla="*/ 7867 w 10044"/>
              <a:gd name="connsiteY4" fmla="*/ 0 h 9966"/>
              <a:gd name="connsiteX5" fmla="*/ 0 w 10044"/>
              <a:gd name="connsiteY5" fmla="*/ 70 h 9966"/>
              <a:gd name="connsiteX6" fmla="*/ 3132 w 10044"/>
              <a:gd name="connsiteY6" fmla="*/ 9763 h 9966"/>
              <a:gd name="connsiteX7" fmla="*/ 7867 w 10044"/>
              <a:gd name="connsiteY7" fmla="*/ 9966 h 9966"/>
              <a:gd name="connsiteX8" fmla="*/ 8438 w 10044"/>
              <a:gd name="connsiteY8" fmla="*/ 9966 h 9966"/>
              <a:gd name="connsiteX9" fmla="*/ 8527 w 10044"/>
              <a:gd name="connsiteY9" fmla="*/ 9872 h 9966"/>
              <a:gd name="connsiteX10" fmla="*/ 8559 w 10044"/>
              <a:gd name="connsiteY10" fmla="*/ 9778 h 9966"/>
              <a:gd name="connsiteX11" fmla="*/ 10000 w 10044"/>
              <a:gd name="connsiteY11" fmla="*/ 5265 h 9966"/>
              <a:gd name="connsiteX12" fmla="*/ 10000 w 10044"/>
              <a:gd name="connsiteY12" fmla="*/ 4701 h 9966"/>
              <a:gd name="connsiteX0" fmla="*/ 6839 w 6883"/>
              <a:gd name="connsiteY0" fmla="*/ 4885 h 10168"/>
              <a:gd name="connsiteX1" fmla="*/ 5405 w 6883"/>
              <a:gd name="connsiteY1" fmla="*/ 357 h 10168"/>
              <a:gd name="connsiteX2" fmla="*/ 5373 w 6883"/>
              <a:gd name="connsiteY2" fmla="*/ 262 h 10168"/>
              <a:gd name="connsiteX3" fmla="*/ 5284 w 6883"/>
              <a:gd name="connsiteY3" fmla="*/ 168 h 10168"/>
              <a:gd name="connsiteX4" fmla="*/ 4716 w 6883"/>
              <a:gd name="connsiteY4" fmla="*/ 168 h 10168"/>
              <a:gd name="connsiteX5" fmla="*/ 50 w 6883"/>
              <a:gd name="connsiteY5" fmla="*/ 0 h 10168"/>
              <a:gd name="connsiteX6" fmla="*/ 1 w 6883"/>
              <a:gd name="connsiteY6" fmla="*/ 9964 h 10168"/>
              <a:gd name="connsiteX7" fmla="*/ 4716 w 6883"/>
              <a:gd name="connsiteY7" fmla="*/ 10168 h 10168"/>
              <a:gd name="connsiteX8" fmla="*/ 5284 w 6883"/>
              <a:gd name="connsiteY8" fmla="*/ 10168 h 10168"/>
              <a:gd name="connsiteX9" fmla="*/ 5373 w 6883"/>
              <a:gd name="connsiteY9" fmla="*/ 10074 h 10168"/>
              <a:gd name="connsiteX10" fmla="*/ 5405 w 6883"/>
              <a:gd name="connsiteY10" fmla="*/ 9979 h 10168"/>
              <a:gd name="connsiteX11" fmla="*/ 6839 w 6883"/>
              <a:gd name="connsiteY11" fmla="*/ 5451 h 10168"/>
              <a:gd name="connsiteX12" fmla="*/ 6839 w 6883"/>
              <a:gd name="connsiteY12" fmla="*/ 4885 h 10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83" h="10168">
                <a:moveTo>
                  <a:pt x="6839" y="4885"/>
                </a:moveTo>
                <a:lnTo>
                  <a:pt x="5405" y="357"/>
                </a:lnTo>
                <a:cubicBezTo>
                  <a:pt x="5395" y="325"/>
                  <a:pt x="5383" y="294"/>
                  <a:pt x="5373" y="262"/>
                </a:cubicBezTo>
                <a:cubicBezTo>
                  <a:pt x="5344" y="168"/>
                  <a:pt x="5314" y="168"/>
                  <a:pt x="5284" y="168"/>
                </a:cubicBezTo>
                <a:lnTo>
                  <a:pt x="4716" y="168"/>
                </a:lnTo>
                <a:lnTo>
                  <a:pt x="50" y="0"/>
                </a:lnTo>
                <a:cubicBezTo>
                  <a:pt x="59" y="3322"/>
                  <a:pt x="-8" y="6643"/>
                  <a:pt x="1" y="9964"/>
                </a:cubicBezTo>
                <a:lnTo>
                  <a:pt x="4716" y="10168"/>
                </a:lnTo>
                <a:lnTo>
                  <a:pt x="5284" y="10168"/>
                </a:lnTo>
                <a:cubicBezTo>
                  <a:pt x="5314" y="10168"/>
                  <a:pt x="5344" y="10074"/>
                  <a:pt x="5373" y="10074"/>
                </a:cubicBezTo>
                <a:cubicBezTo>
                  <a:pt x="5373" y="9979"/>
                  <a:pt x="5405" y="9979"/>
                  <a:pt x="5405" y="9979"/>
                </a:cubicBezTo>
                <a:lnTo>
                  <a:pt x="6839" y="5451"/>
                </a:lnTo>
                <a:cubicBezTo>
                  <a:pt x="6898" y="5262"/>
                  <a:pt x="6898" y="5074"/>
                  <a:pt x="6839" y="4885"/>
                </a:cubicBezTo>
                <a:close/>
              </a:path>
            </a:pathLst>
          </a:custGeom>
          <a:solidFill>
            <a:schemeClr val="accent1"/>
          </a:solidFill>
          <a:ln>
            <a:noFill/>
          </a:ln>
        </p:spPr>
      </p:sp>
      <p:sp useBgFill="1">
        <p:nvSpPr>
          <p:cNvPr id="12" name="Rectangle 11">
            <a:extLst>
              <a:ext uri="{FF2B5EF4-FFF2-40B4-BE49-F238E27FC236}">
                <a16:creationId xmlns:a16="http://schemas.microsoft.com/office/drawing/2014/main" id="{27018161-547E-48F7-A0D9-272C9EA5B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95736" y="0"/>
            <a:ext cx="739626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3">
            <a:extLst>
              <a:ext uri="{FF2B5EF4-FFF2-40B4-BE49-F238E27FC236}">
                <a16:creationId xmlns:a16="http://schemas.microsoft.com/office/drawing/2014/main" id="{595DD057-48E2-2649-969F-4D9CBB5BCC02}"/>
              </a:ext>
            </a:extLst>
          </p:cNvPr>
          <p:cNvGraphicFramePr>
            <a:graphicFrameLocks noGrp="1"/>
          </p:cNvGraphicFramePr>
          <p:nvPr>
            <p:extLst>
              <p:ext uri="{D42A27DB-BD31-4B8C-83A1-F6EECF244321}">
                <p14:modId xmlns:p14="http://schemas.microsoft.com/office/powerpoint/2010/main" val="2787685623"/>
              </p:ext>
            </p:extLst>
          </p:nvPr>
        </p:nvGraphicFramePr>
        <p:xfrm>
          <a:off x="4795736" y="755292"/>
          <a:ext cx="5070764" cy="370840"/>
        </p:xfrm>
        <a:graphic>
          <a:graphicData uri="http://schemas.openxmlformats.org/drawingml/2006/table">
            <a:tbl>
              <a:tblPr firstRow="1" bandRow="1">
                <a:tableStyleId>{5C22544A-7EE6-4342-B048-85BDC9FD1C3A}</a:tableStyleId>
              </a:tblPr>
              <a:tblGrid>
                <a:gridCol w="2535382">
                  <a:extLst>
                    <a:ext uri="{9D8B030D-6E8A-4147-A177-3AD203B41FA5}">
                      <a16:colId xmlns:a16="http://schemas.microsoft.com/office/drawing/2014/main" val="2406231815"/>
                    </a:ext>
                  </a:extLst>
                </a:gridCol>
                <a:gridCol w="2535382">
                  <a:extLst>
                    <a:ext uri="{9D8B030D-6E8A-4147-A177-3AD203B41FA5}">
                      <a16:colId xmlns:a16="http://schemas.microsoft.com/office/drawing/2014/main" val="2602765948"/>
                    </a:ext>
                  </a:extLst>
                </a:gridCol>
              </a:tblGrid>
              <a:tr h="370840">
                <a:tc>
                  <a:txBody>
                    <a:bodyPr/>
                    <a:lstStyle/>
                    <a:p>
                      <a:r>
                        <a:rPr lang="en-US" dirty="0"/>
                        <a:t>Input</a:t>
                      </a:r>
                    </a:p>
                  </a:txBody>
                  <a:tcPr/>
                </a:tc>
                <a:tc>
                  <a:txBody>
                    <a:bodyPr/>
                    <a:lstStyle/>
                    <a:p>
                      <a:r>
                        <a:rPr lang="en-US" dirty="0"/>
                        <a:t>Output</a:t>
                      </a:r>
                    </a:p>
                  </a:txBody>
                  <a:tcPr/>
                </a:tc>
                <a:extLst>
                  <a:ext uri="{0D108BD9-81ED-4DB2-BD59-A6C34878D82A}">
                    <a16:rowId xmlns:a16="http://schemas.microsoft.com/office/drawing/2014/main" val="1634306197"/>
                  </a:ext>
                </a:extLst>
              </a:tr>
            </a:tbl>
          </a:graphicData>
        </a:graphic>
      </p:graphicFrame>
      <p:cxnSp>
        <p:nvCxnSpPr>
          <p:cNvPr id="6" name="Straight Arrow Connector 5">
            <a:extLst>
              <a:ext uri="{FF2B5EF4-FFF2-40B4-BE49-F238E27FC236}">
                <a16:creationId xmlns:a16="http://schemas.microsoft.com/office/drawing/2014/main" id="{2588FEFD-E3CC-7648-89FE-2524700A09A4}"/>
              </a:ext>
            </a:extLst>
          </p:cNvPr>
          <p:cNvCxnSpPr/>
          <p:nvPr/>
        </p:nvCxnSpPr>
        <p:spPr>
          <a:xfrm>
            <a:off x="5308270" y="1126132"/>
            <a:ext cx="0" cy="7264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5A29F1ED-60D7-A242-92AB-20441694AD52}"/>
              </a:ext>
            </a:extLst>
          </p:cNvPr>
          <p:cNvCxnSpPr>
            <a:cxnSpLocks/>
          </p:cNvCxnSpPr>
          <p:nvPr/>
        </p:nvCxnSpPr>
        <p:spPr>
          <a:xfrm>
            <a:off x="7944592" y="1126132"/>
            <a:ext cx="0" cy="72641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7B205C75-FBCB-8C44-B65F-C12EC8BDE482}"/>
              </a:ext>
            </a:extLst>
          </p:cNvPr>
          <p:cNvSpPr txBox="1"/>
          <p:nvPr/>
        </p:nvSpPr>
        <p:spPr>
          <a:xfrm>
            <a:off x="5160633" y="1881424"/>
            <a:ext cx="295274" cy="369332"/>
          </a:xfrm>
          <a:prstGeom prst="rect">
            <a:avLst/>
          </a:prstGeom>
          <a:noFill/>
        </p:spPr>
        <p:txBody>
          <a:bodyPr wrap="none" rtlCol="0">
            <a:spAutoFit/>
          </a:bodyPr>
          <a:lstStyle/>
          <a:p>
            <a:r>
              <a:rPr lang="en-US" dirty="0"/>
              <a:t>x</a:t>
            </a:r>
          </a:p>
        </p:txBody>
      </p:sp>
      <p:sp>
        <p:nvSpPr>
          <p:cNvPr id="14" name="TextBox 13">
            <a:extLst>
              <a:ext uri="{FF2B5EF4-FFF2-40B4-BE49-F238E27FC236}">
                <a16:creationId xmlns:a16="http://schemas.microsoft.com/office/drawing/2014/main" id="{E061327C-020B-FF4D-9F38-6CD9DF61E002}"/>
              </a:ext>
            </a:extLst>
          </p:cNvPr>
          <p:cNvSpPr txBox="1"/>
          <p:nvPr/>
        </p:nvSpPr>
        <p:spPr>
          <a:xfrm>
            <a:off x="7759676" y="1881424"/>
            <a:ext cx="308098" cy="369332"/>
          </a:xfrm>
          <a:prstGeom prst="rect">
            <a:avLst/>
          </a:prstGeom>
          <a:noFill/>
        </p:spPr>
        <p:txBody>
          <a:bodyPr wrap="none" rtlCol="0">
            <a:spAutoFit/>
          </a:bodyPr>
          <a:lstStyle/>
          <a:p>
            <a:r>
              <a:rPr lang="en-US" dirty="0"/>
              <a:t>y</a:t>
            </a:r>
          </a:p>
        </p:txBody>
      </p:sp>
      <p:sp>
        <p:nvSpPr>
          <p:cNvPr id="15" name="TextBox 14">
            <a:extLst>
              <a:ext uri="{FF2B5EF4-FFF2-40B4-BE49-F238E27FC236}">
                <a16:creationId xmlns:a16="http://schemas.microsoft.com/office/drawing/2014/main" id="{F5DF8F2C-9346-214A-A653-09A9D123CA3A}"/>
              </a:ext>
            </a:extLst>
          </p:cNvPr>
          <p:cNvSpPr txBox="1"/>
          <p:nvPr/>
        </p:nvSpPr>
        <p:spPr>
          <a:xfrm>
            <a:off x="5160633" y="178130"/>
            <a:ext cx="3076483" cy="369332"/>
          </a:xfrm>
          <a:prstGeom prst="rect">
            <a:avLst/>
          </a:prstGeom>
          <a:noFill/>
        </p:spPr>
        <p:txBody>
          <a:bodyPr wrap="none" rtlCol="0">
            <a:spAutoFit/>
          </a:bodyPr>
          <a:lstStyle/>
          <a:p>
            <a:r>
              <a:rPr lang="en-US" dirty="0"/>
              <a:t>For simplicity Let’s Assume</a:t>
            </a:r>
          </a:p>
        </p:txBody>
      </p:sp>
      <p:cxnSp>
        <p:nvCxnSpPr>
          <p:cNvPr id="17" name="Straight Arrow Connector 16">
            <a:extLst>
              <a:ext uri="{FF2B5EF4-FFF2-40B4-BE49-F238E27FC236}">
                <a16:creationId xmlns:a16="http://schemas.microsoft.com/office/drawing/2014/main" id="{6F4DF898-D821-AE4C-8640-3E0EE822F915}"/>
              </a:ext>
            </a:extLst>
          </p:cNvPr>
          <p:cNvCxnSpPr/>
          <p:nvPr/>
        </p:nvCxnSpPr>
        <p:spPr>
          <a:xfrm>
            <a:off x="5842660" y="2066090"/>
            <a:ext cx="148845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0FC74BC8-F47E-FA47-BF16-41C309340CEA}"/>
              </a:ext>
            </a:extLst>
          </p:cNvPr>
          <p:cNvCxnSpPr>
            <a:cxnSpLocks/>
          </p:cNvCxnSpPr>
          <p:nvPr/>
        </p:nvCxnSpPr>
        <p:spPr>
          <a:xfrm>
            <a:off x="6586889" y="2136815"/>
            <a:ext cx="0" cy="8312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E626A501-0F21-9D41-8971-CEDD34D3A840}"/>
              </a:ext>
            </a:extLst>
          </p:cNvPr>
          <p:cNvSpPr txBox="1"/>
          <p:nvPr/>
        </p:nvSpPr>
        <p:spPr>
          <a:xfrm>
            <a:off x="5905728" y="3039089"/>
            <a:ext cx="1425390" cy="369332"/>
          </a:xfrm>
          <a:prstGeom prst="rect">
            <a:avLst/>
          </a:prstGeom>
          <a:noFill/>
        </p:spPr>
        <p:txBody>
          <a:bodyPr wrap="none" rtlCol="0">
            <a:spAutoFit/>
          </a:bodyPr>
          <a:lstStyle/>
          <a:p>
            <a:r>
              <a:rPr lang="en-US" dirty="0"/>
              <a:t>Function(x)</a:t>
            </a:r>
          </a:p>
        </p:txBody>
      </p:sp>
      <p:sp>
        <p:nvSpPr>
          <p:cNvPr id="22" name="TextBox 21">
            <a:extLst>
              <a:ext uri="{FF2B5EF4-FFF2-40B4-BE49-F238E27FC236}">
                <a16:creationId xmlns:a16="http://schemas.microsoft.com/office/drawing/2014/main" id="{C0C1C2B5-65B2-A847-B299-BD564058D283}"/>
              </a:ext>
            </a:extLst>
          </p:cNvPr>
          <p:cNvSpPr txBox="1"/>
          <p:nvPr/>
        </p:nvSpPr>
        <p:spPr>
          <a:xfrm>
            <a:off x="4795736" y="3408420"/>
            <a:ext cx="4168239" cy="923330"/>
          </a:xfrm>
          <a:prstGeom prst="rect">
            <a:avLst/>
          </a:prstGeom>
          <a:noFill/>
        </p:spPr>
        <p:txBody>
          <a:bodyPr wrap="square" rtlCol="0">
            <a:spAutoFit/>
          </a:bodyPr>
          <a:lstStyle/>
          <a:p>
            <a:r>
              <a:rPr lang="en-US" dirty="0"/>
              <a:t>We want that the function(x) should return the correct output for any value of x.</a:t>
            </a:r>
          </a:p>
        </p:txBody>
      </p:sp>
      <p:sp>
        <p:nvSpPr>
          <p:cNvPr id="24" name="TextBox 23">
            <a:extLst>
              <a:ext uri="{FF2B5EF4-FFF2-40B4-BE49-F238E27FC236}">
                <a16:creationId xmlns:a16="http://schemas.microsoft.com/office/drawing/2014/main" id="{CEF2C3EF-C84C-B043-9875-A33627EFFBCB}"/>
              </a:ext>
            </a:extLst>
          </p:cNvPr>
          <p:cNvSpPr txBox="1"/>
          <p:nvPr/>
        </p:nvSpPr>
        <p:spPr>
          <a:xfrm>
            <a:off x="4900634" y="4566085"/>
            <a:ext cx="4168239" cy="923330"/>
          </a:xfrm>
          <a:prstGeom prst="rect">
            <a:avLst/>
          </a:prstGeom>
          <a:noFill/>
        </p:spPr>
        <p:txBody>
          <a:bodyPr wrap="square" rtlCol="0">
            <a:spAutoFit/>
          </a:bodyPr>
          <a:lstStyle/>
          <a:p>
            <a:r>
              <a:rPr lang="en-US" dirty="0"/>
              <a:t>Or in other words:</a:t>
            </a:r>
          </a:p>
          <a:p>
            <a:endParaRPr lang="en-US" dirty="0"/>
          </a:p>
          <a:p>
            <a:r>
              <a:rPr lang="en-US" dirty="0"/>
              <a:t>Function(x) – y = 0 </a:t>
            </a:r>
          </a:p>
        </p:txBody>
      </p:sp>
      <p:cxnSp>
        <p:nvCxnSpPr>
          <p:cNvPr id="26" name="Straight Connector 25">
            <a:extLst>
              <a:ext uri="{FF2B5EF4-FFF2-40B4-BE49-F238E27FC236}">
                <a16:creationId xmlns:a16="http://schemas.microsoft.com/office/drawing/2014/main" id="{654786E9-6317-304A-9CE5-26C54EB35A0C}"/>
              </a:ext>
            </a:extLst>
          </p:cNvPr>
          <p:cNvCxnSpPr/>
          <p:nvPr/>
        </p:nvCxnSpPr>
        <p:spPr>
          <a:xfrm>
            <a:off x="8067774" y="4331750"/>
            <a:ext cx="0" cy="1427782"/>
          </a:xfrm>
          <a:prstGeom prst="line">
            <a:avLst/>
          </a:prstGeom>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E2EAC200-1A60-0F4F-AE75-E0DB7957DEB4}"/>
              </a:ext>
            </a:extLst>
          </p:cNvPr>
          <p:cNvSpPr txBox="1"/>
          <p:nvPr/>
        </p:nvSpPr>
        <p:spPr>
          <a:xfrm>
            <a:off x="8237116" y="4462044"/>
            <a:ext cx="3435556" cy="369332"/>
          </a:xfrm>
          <a:prstGeom prst="rect">
            <a:avLst/>
          </a:prstGeom>
          <a:noFill/>
        </p:spPr>
        <p:txBody>
          <a:bodyPr wrap="none" rtlCol="0">
            <a:spAutoFit/>
          </a:bodyPr>
          <a:lstStyle/>
          <a:p>
            <a:r>
              <a:rPr lang="en-US" dirty="0"/>
              <a:t>If the difference is not 0 then,</a:t>
            </a:r>
          </a:p>
        </p:txBody>
      </p:sp>
      <p:sp>
        <p:nvSpPr>
          <p:cNvPr id="28" name="TextBox 27">
            <a:extLst>
              <a:ext uri="{FF2B5EF4-FFF2-40B4-BE49-F238E27FC236}">
                <a16:creationId xmlns:a16="http://schemas.microsoft.com/office/drawing/2014/main" id="{E244AA57-87A4-B84E-8941-F0DC6AF83DBC}"/>
              </a:ext>
            </a:extLst>
          </p:cNvPr>
          <p:cNvSpPr txBox="1"/>
          <p:nvPr/>
        </p:nvSpPr>
        <p:spPr>
          <a:xfrm>
            <a:off x="8298882" y="5070476"/>
            <a:ext cx="2541080" cy="369332"/>
          </a:xfrm>
          <a:prstGeom prst="rect">
            <a:avLst/>
          </a:prstGeom>
          <a:noFill/>
        </p:spPr>
        <p:txBody>
          <a:bodyPr wrap="none" rtlCol="0">
            <a:spAutoFit/>
          </a:bodyPr>
          <a:lstStyle/>
          <a:p>
            <a:r>
              <a:rPr lang="en-US" dirty="0"/>
              <a:t>Function(x) – y = Error</a:t>
            </a:r>
          </a:p>
        </p:txBody>
      </p:sp>
      <p:sp>
        <p:nvSpPr>
          <p:cNvPr id="30" name="Left Brace 29">
            <a:extLst>
              <a:ext uri="{FF2B5EF4-FFF2-40B4-BE49-F238E27FC236}">
                <a16:creationId xmlns:a16="http://schemas.microsoft.com/office/drawing/2014/main" id="{AD7911A4-82F1-5A4F-B8EC-653F9A769EF2}"/>
              </a:ext>
            </a:extLst>
          </p:cNvPr>
          <p:cNvSpPr/>
          <p:nvPr/>
        </p:nvSpPr>
        <p:spPr>
          <a:xfrm rot="16200000">
            <a:off x="10279139" y="5378569"/>
            <a:ext cx="401671" cy="486888"/>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TextBox 30">
            <a:extLst>
              <a:ext uri="{FF2B5EF4-FFF2-40B4-BE49-F238E27FC236}">
                <a16:creationId xmlns:a16="http://schemas.microsoft.com/office/drawing/2014/main" id="{B0D08BBD-DB53-8647-A0B3-43334AAEEF08}"/>
              </a:ext>
            </a:extLst>
          </p:cNvPr>
          <p:cNvSpPr txBox="1"/>
          <p:nvPr/>
        </p:nvSpPr>
        <p:spPr>
          <a:xfrm>
            <a:off x="9758850" y="5770698"/>
            <a:ext cx="1913822" cy="923330"/>
          </a:xfrm>
          <a:prstGeom prst="rect">
            <a:avLst/>
          </a:prstGeom>
          <a:noFill/>
        </p:spPr>
        <p:txBody>
          <a:bodyPr wrap="square" rtlCol="0">
            <a:spAutoFit/>
          </a:bodyPr>
          <a:lstStyle/>
          <a:p>
            <a:r>
              <a:rPr lang="en-US" dirty="0"/>
              <a:t>We would like to minimize the error</a:t>
            </a:r>
          </a:p>
        </p:txBody>
      </p:sp>
      <p:sp>
        <p:nvSpPr>
          <p:cNvPr id="32" name="Left Brace 31">
            <a:extLst>
              <a:ext uri="{FF2B5EF4-FFF2-40B4-BE49-F238E27FC236}">
                <a16:creationId xmlns:a16="http://schemas.microsoft.com/office/drawing/2014/main" id="{4D084692-28F5-D14D-BD88-71C10C4CEEFC}"/>
              </a:ext>
            </a:extLst>
          </p:cNvPr>
          <p:cNvSpPr/>
          <p:nvPr/>
        </p:nvSpPr>
        <p:spPr>
          <a:xfrm rot="16200000">
            <a:off x="5581584" y="4872589"/>
            <a:ext cx="407636" cy="1602979"/>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3" name="TextBox 32">
            <a:extLst>
              <a:ext uri="{FF2B5EF4-FFF2-40B4-BE49-F238E27FC236}">
                <a16:creationId xmlns:a16="http://schemas.microsoft.com/office/drawing/2014/main" id="{1530F841-9228-C64D-8F7F-58BC35189AF7}"/>
              </a:ext>
            </a:extLst>
          </p:cNvPr>
          <p:cNvSpPr txBox="1"/>
          <p:nvPr/>
        </p:nvSpPr>
        <p:spPr>
          <a:xfrm>
            <a:off x="4984893" y="5822849"/>
            <a:ext cx="1715534" cy="369332"/>
          </a:xfrm>
          <a:prstGeom prst="rect">
            <a:avLst/>
          </a:prstGeom>
          <a:noFill/>
        </p:spPr>
        <p:txBody>
          <a:bodyPr wrap="none" rtlCol="0">
            <a:spAutoFit/>
          </a:bodyPr>
          <a:lstStyle/>
          <a:p>
            <a:r>
              <a:rPr lang="en-US" dirty="0"/>
              <a:t>Cost Function</a:t>
            </a:r>
          </a:p>
        </p:txBody>
      </p:sp>
    </p:spTree>
    <p:extLst>
      <p:ext uri="{BB962C8B-B14F-4D97-AF65-F5344CB8AC3E}">
        <p14:creationId xmlns:p14="http://schemas.microsoft.com/office/powerpoint/2010/main" val="21121433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additive="base">
                                        <p:cTn id="18" dur="500" fill="hold"/>
                                        <p:tgtEl>
                                          <p:spTgt spid="6"/>
                                        </p:tgtEl>
                                        <p:attrNameLst>
                                          <p:attrName>ppt_x</p:attrName>
                                        </p:attrNameLst>
                                      </p:cBhvr>
                                      <p:tavLst>
                                        <p:tav tm="0">
                                          <p:val>
                                            <p:strVal val="#ppt_x"/>
                                          </p:val>
                                        </p:tav>
                                        <p:tav tm="100000">
                                          <p:val>
                                            <p:strVal val="#ppt_x"/>
                                          </p:val>
                                        </p:tav>
                                      </p:tavLst>
                                    </p:anim>
                                    <p:anim calcmode="lin" valueType="num">
                                      <p:cBhvr additive="base">
                                        <p:cTn id="19" dur="500" fill="hold"/>
                                        <p:tgtEl>
                                          <p:spTgt spid="6"/>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additive="base">
                                        <p:cTn id="22" dur="500" fill="hold"/>
                                        <p:tgtEl>
                                          <p:spTgt spid="9"/>
                                        </p:tgtEl>
                                        <p:attrNameLst>
                                          <p:attrName>ppt_x</p:attrName>
                                        </p:attrNameLst>
                                      </p:cBhvr>
                                      <p:tavLst>
                                        <p:tav tm="0">
                                          <p:val>
                                            <p:strVal val="#ppt_x"/>
                                          </p:val>
                                        </p:tav>
                                        <p:tav tm="100000">
                                          <p:val>
                                            <p:strVal val="#ppt_x"/>
                                          </p:val>
                                        </p:tav>
                                      </p:tavLst>
                                    </p:anim>
                                    <p:anim calcmode="lin" valueType="num">
                                      <p:cBhvr additive="base">
                                        <p:cTn id="23"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grpId="1" nodeType="clickEffect">
                                  <p:stCondLst>
                                    <p:cond delay="0"/>
                                  </p:stCondLst>
                                  <p:childTnLst>
                                    <p:set>
                                      <p:cBhvr>
                                        <p:cTn id="27" dur="1" fill="hold">
                                          <p:stCondLst>
                                            <p:cond delay="0"/>
                                          </p:stCondLst>
                                        </p:cTn>
                                        <p:tgtEl>
                                          <p:spTgt spid="13"/>
                                        </p:tgtEl>
                                        <p:attrNameLst>
                                          <p:attrName>style.visibility</p:attrName>
                                        </p:attrNameLst>
                                      </p:cBhvr>
                                      <p:to>
                                        <p:strVal val="visible"/>
                                      </p:to>
                                    </p:set>
                                    <p:anim calcmode="lin" valueType="num">
                                      <p:cBhvr additive="base">
                                        <p:cTn id="28" dur="500" fill="hold"/>
                                        <p:tgtEl>
                                          <p:spTgt spid="13"/>
                                        </p:tgtEl>
                                        <p:attrNameLst>
                                          <p:attrName>ppt_x</p:attrName>
                                        </p:attrNameLst>
                                      </p:cBhvr>
                                      <p:tavLst>
                                        <p:tav tm="0">
                                          <p:val>
                                            <p:strVal val="#ppt_x"/>
                                          </p:val>
                                        </p:tav>
                                        <p:tav tm="100000">
                                          <p:val>
                                            <p:strVal val="#ppt_x"/>
                                          </p:val>
                                        </p:tav>
                                      </p:tavLst>
                                    </p:anim>
                                    <p:anim calcmode="lin" valueType="num">
                                      <p:cBhvr additive="base">
                                        <p:cTn id="29" dur="500" fill="hold"/>
                                        <p:tgtEl>
                                          <p:spTgt spid="13"/>
                                        </p:tgtEl>
                                        <p:attrNameLst>
                                          <p:attrName>ppt_y</p:attrName>
                                        </p:attrNameLst>
                                      </p:cBhvr>
                                      <p:tavLst>
                                        <p:tav tm="0">
                                          <p:val>
                                            <p:strVal val="1+#ppt_h/2"/>
                                          </p:val>
                                        </p:tav>
                                        <p:tav tm="100000">
                                          <p:val>
                                            <p:strVal val="#ppt_y"/>
                                          </p:val>
                                        </p:tav>
                                      </p:tavLst>
                                    </p:anim>
                                  </p:childTnLst>
                                </p:cTn>
                              </p:par>
                              <p:par>
                                <p:cTn id="30" presetID="2" presetClass="entr" presetSubtype="4" fill="hold" grpId="1" nodeType="withEffect">
                                  <p:stCondLst>
                                    <p:cond delay="0"/>
                                  </p:stCondLst>
                                  <p:childTnLst>
                                    <p:set>
                                      <p:cBhvr>
                                        <p:cTn id="31" dur="1" fill="hold">
                                          <p:stCondLst>
                                            <p:cond delay="0"/>
                                          </p:stCondLst>
                                        </p:cTn>
                                        <p:tgtEl>
                                          <p:spTgt spid="14"/>
                                        </p:tgtEl>
                                        <p:attrNameLst>
                                          <p:attrName>style.visibility</p:attrName>
                                        </p:attrNameLst>
                                      </p:cBhvr>
                                      <p:to>
                                        <p:strVal val="visible"/>
                                      </p:to>
                                    </p:set>
                                    <p:anim calcmode="lin" valueType="num">
                                      <p:cBhvr additive="base">
                                        <p:cTn id="32" dur="500" fill="hold"/>
                                        <p:tgtEl>
                                          <p:spTgt spid="14"/>
                                        </p:tgtEl>
                                        <p:attrNameLst>
                                          <p:attrName>ppt_x</p:attrName>
                                        </p:attrNameLst>
                                      </p:cBhvr>
                                      <p:tavLst>
                                        <p:tav tm="0">
                                          <p:val>
                                            <p:strVal val="#ppt_x"/>
                                          </p:val>
                                        </p:tav>
                                        <p:tav tm="100000">
                                          <p:val>
                                            <p:strVal val="#ppt_x"/>
                                          </p:val>
                                        </p:tav>
                                      </p:tavLst>
                                    </p:anim>
                                    <p:anim calcmode="lin" valueType="num">
                                      <p:cBhvr additive="base">
                                        <p:cTn id="33" dur="500" fill="hold"/>
                                        <p:tgtEl>
                                          <p:spTgt spid="14"/>
                                        </p:tgtEl>
                                        <p:attrNameLst>
                                          <p:attrName>ppt_y</p:attrName>
                                        </p:attrNameLst>
                                      </p:cBhvr>
                                      <p:tavLst>
                                        <p:tav tm="0">
                                          <p:val>
                                            <p:strVal val="1+#ppt_h/2"/>
                                          </p:val>
                                        </p:tav>
                                        <p:tav tm="100000">
                                          <p:val>
                                            <p:strVal val="#ppt_y"/>
                                          </p:val>
                                        </p:tav>
                                      </p:tavLst>
                                    </p:anim>
                                  </p:childTnLst>
                                </p:cTn>
                              </p:par>
                              <p:par>
                                <p:cTn id="34" presetID="2" presetClass="entr" presetSubtype="4" fill="hold" nodeType="withEffect">
                                  <p:stCondLst>
                                    <p:cond delay="0"/>
                                  </p:stCondLst>
                                  <p:childTnLst>
                                    <p:set>
                                      <p:cBhvr>
                                        <p:cTn id="35" dur="1" fill="hold">
                                          <p:stCondLst>
                                            <p:cond delay="0"/>
                                          </p:stCondLst>
                                        </p:cTn>
                                        <p:tgtEl>
                                          <p:spTgt spid="17"/>
                                        </p:tgtEl>
                                        <p:attrNameLst>
                                          <p:attrName>style.visibility</p:attrName>
                                        </p:attrNameLst>
                                      </p:cBhvr>
                                      <p:to>
                                        <p:strVal val="visible"/>
                                      </p:to>
                                    </p:set>
                                    <p:anim calcmode="lin" valueType="num">
                                      <p:cBhvr additive="base">
                                        <p:cTn id="36" dur="500" fill="hold"/>
                                        <p:tgtEl>
                                          <p:spTgt spid="17"/>
                                        </p:tgtEl>
                                        <p:attrNameLst>
                                          <p:attrName>ppt_x</p:attrName>
                                        </p:attrNameLst>
                                      </p:cBhvr>
                                      <p:tavLst>
                                        <p:tav tm="0">
                                          <p:val>
                                            <p:strVal val="#ppt_x"/>
                                          </p:val>
                                        </p:tav>
                                        <p:tav tm="100000">
                                          <p:val>
                                            <p:strVal val="#ppt_x"/>
                                          </p:val>
                                        </p:tav>
                                      </p:tavLst>
                                    </p:anim>
                                    <p:anim calcmode="lin" valueType="num">
                                      <p:cBhvr additive="base">
                                        <p:cTn id="37"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 presetClass="entr" presetSubtype="4" fill="hold" nodeType="clickEffect">
                                  <p:stCondLst>
                                    <p:cond delay="0"/>
                                  </p:stCondLst>
                                  <p:childTnLst>
                                    <p:set>
                                      <p:cBhvr>
                                        <p:cTn id="41" dur="1" fill="hold">
                                          <p:stCondLst>
                                            <p:cond delay="0"/>
                                          </p:stCondLst>
                                        </p:cTn>
                                        <p:tgtEl>
                                          <p:spTgt spid="19"/>
                                        </p:tgtEl>
                                        <p:attrNameLst>
                                          <p:attrName>style.visibility</p:attrName>
                                        </p:attrNameLst>
                                      </p:cBhvr>
                                      <p:to>
                                        <p:strVal val="visible"/>
                                      </p:to>
                                    </p:set>
                                    <p:anim calcmode="lin" valueType="num">
                                      <p:cBhvr additive="base">
                                        <p:cTn id="42" dur="500" fill="hold"/>
                                        <p:tgtEl>
                                          <p:spTgt spid="19"/>
                                        </p:tgtEl>
                                        <p:attrNameLst>
                                          <p:attrName>ppt_x</p:attrName>
                                        </p:attrNameLst>
                                      </p:cBhvr>
                                      <p:tavLst>
                                        <p:tav tm="0">
                                          <p:val>
                                            <p:strVal val="#ppt_x"/>
                                          </p:val>
                                        </p:tav>
                                        <p:tav tm="100000">
                                          <p:val>
                                            <p:strVal val="#ppt_x"/>
                                          </p:val>
                                        </p:tav>
                                      </p:tavLst>
                                    </p:anim>
                                    <p:anim calcmode="lin" valueType="num">
                                      <p:cBhvr additive="base">
                                        <p:cTn id="43" dur="500" fill="hold"/>
                                        <p:tgtEl>
                                          <p:spTgt spid="19"/>
                                        </p:tgtEl>
                                        <p:attrNameLst>
                                          <p:attrName>ppt_y</p:attrName>
                                        </p:attrNameLst>
                                      </p:cBhvr>
                                      <p:tavLst>
                                        <p:tav tm="0">
                                          <p:val>
                                            <p:strVal val="1+#ppt_h/2"/>
                                          </p:val>
                                        </p:tav>
                                        <p:tav tm="100000">
                                          <p:val>
                                            <p:strVal val="#ppt_y"/>
                                          </p:val>
                                        </p:tav>
                                      </p:tavLst>
                                    </p:anim>
                                  </p:childTnLst>
                                </p:cTn>
                              </p:par>
                              <p:par>
                                <p:cTn id="44" presetID="2" presetClass="entr" presetSubtype="4"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 calcmode="lin" valueType="num">
                                      <p:cBhvr additive="base">
                                        <p:cTn id="46" dur="500" fill="hold"/>
                                        <p:tgtEl>
                                          <p:spTgt spid="20"/>
                                        </p:tgtEl>
                                        <p:attrNameLst>
                                          <p:attrName>ppt_x</p:attrName>
                                        </p:attrNameLst>
                                      </p:cBhvr>
                                      <p:tavLst>
                                        <p:tav tm="0">
                                          <p:val>
                                            <p:strVal val="#ppt_x"/>
                                          </p:val>
                                        </p:tav>
                                        <p:tav tm="100000">
                                          <p:val>
                                            <p:strVal val="#ppt_x"/>
                                          </p:val>
                                        </p:tav>
                                      </p:tavLst>
                                    </p:anim>
                                    <p:anim calcmode="lin" valueType="num">
                                      <p:cBhvr additive="base">
                                        <p:cTn id="47"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48" fill="hold">
                      <p:stCondLst>
                        <p:cond delay="indefinite"/>
                      </p:stCondLst>
                      <p:childTnLst>
                        <p:par>
                          <p:cTn id="49" fill="hold">
                            <p:stCondLst>
                              <p:cond delay="0"/>
                            </p:stCondLst>
                            <p:childTnLst>
                              <p:par>
                                <p:cTn id="50" presetID="2" presetClass="entr" presetSubtype="4" fill="hold" grpId="0" nodeType="clickEffect">
                                  <p:stCondLst>
                                    <p:cond delay="0"/>
                                  </p:stCondLst>
                                  <p:childTnLst>
                                    <p:set>
                                      <p:cBhvr>
                                        <p:cTn id="51" dur="1" fill="hold">
                                          <p:stCondLst>
                                            <p:cond delay="0"/>
                                          </p:stCondLst>
                                        </p:cTn>
                                        <p:tgtEl>
                                          <p:spTgt spid="22"/>
                                        </p:tgtEl>
                                        <p:attrNameLst>
                                          <p:attrName>style.visibility</p:attrName>
                                        </p:attrNameLst>
                                      </p:cBhvr>
                                      <p:to>
                                        <p:strVal val="visible"/>
                                      </p:to>
                                    </p:set>
                                    <p:anim calcmode="lin" valueType="num">
                                      <p:cBhvr additive="base">
                                        <p:cTn id="52" dur="500" fill="hold"/>
                                        <p:tgtEl>
                                          <p:spTgt spid="22"/>
                                        </p:tgtEl>
                                        <p:attrNameLst>
                                          <p:attrName>ppt_x</p:attrName>
                                        </p:attrNameLst>
                                      </p:cBhvr>
                                      <p:tavLst>
                                        <p:tav tm="0">
                                          <p:val>
                                            <p:strVal val="#ppt_x"/>
                                          </p:val>
                                        </p:tav>
                                        <p:tav tm="100000">
                                          <p:val>
                                            <p:strVal val="#ppt_x"/>
                                          </p:val>
                                        </p:tav>
                                      </p:tavLst>
                                    </p:anim>
                                    <p:anim calcmode="lin" valueType="num">
                                      <p:cBhvr additive="base">
                                        <p:cTn id="53" dur="500" fill="hold"/>
                                        <p:tgtEl>
                                          <p:spTgt spid="22"/>
                                        </p:tgtEl>
                                        <p:attrNameLst>
                                          <p:attrName>ppt_y</p:attrName>
                                        </p:attrNameLst>
                                      </p:cBhvr>
                                      <p:tavLst>
                                        <p:tav tm="0">
                                          <p:val>
                                            <p:strVal val="1+#ppt_h/2"/>
                                          </p:val>
                                        </p:tav>
                                        <p:tav tm="100000">
                                          <p:val>
                                            <p:strVal val="#ppt_y"/>
                                          </p:val>
                                        </p:tav>
                                      </p:tavLst>
                                    </p:anim>
                                  </p:childTnLst>
                                </p:cTn>
                              </p:par>
                              <p:par>
                                <p:cTn id="54" presetID="2" presetClass="entr" presetSubtype="4" fill="hold" grpId="0" nodeType="withEffect">
                                  <p:stCondLst>
                                    <p:cond delay="0"/>
                                  </p:stCondLst>
                                  <p:childTnLst>
                                    <p:set>
                                      <p:cBhvr>
                                        <p:cTn id="55" dur="1" fill="hold">
                                          <p:stCondLst>
                                            <p:cond delay="0"/>
                                          </p:stCondLst>
                                        </p:cTn>
                                        <p:tgtEl>
                                          <p:spTgt spid="24"/>
                                        </p:tgtEl>
                                        <p:attrNameLst>
                                          <p:attrName>style.visibility</p:attrName>
                                        </p:attrNameLst>
                                      </p:cBhvr>
                                      <p:to>
                                        <p:strVal val="visible"/>
                                      </p:to>
                                    </p:set>
                                    <p:anim calcmode="lin" valueType="num">
                                      <p:cBhvr additive="base">
                                        <p:cTn id="56" dur="500" fill="hold"/>
                                        <p:tgtEl>
                                          <p:spTgt spid="24"/>
                                        </p:tgtEl>
                                        <p:attrNameLst>
                                          <p:attrName>ppt_x</p:attrName>
                                        </p:attrNameLst>
                                      </p:cBhvr>
                                      <p:tavLst>
                                        <p:tav tm="0">
                                          <p:val>
                                            <p:strVal val="#ppt_x"/>
                                          </p:val>
                                        </p:tav>
                                        <p:tav tm="100000">
                                          <p:val>
                                            <p:strVal val="#ppt_x"/>
                                          </p:val>
                                        </p:tav>
                                      </p:tavLst>
                                    </p:anim>
                                    <p:anim calcmode="lin" valueType="num">
                                      <p:cBhvr additive="base">
                                        <p:cTn id="57" dur="500" fill="hold"/>
                                        <p:tgtEl>
                                          <p:spTgt spid="24"/>
                                        </p:tgtEl>
                                        <p:attrNameLst>
                                          <p:attrName>ppt_y</p:attrName>
                                        </p:attrNameLst>
                                      </p:cBhvr>
                                      <p:tavLst>
                                        <p:tav tm="0">
                                          <p:val>
                                            <p:strVal val="1+#ppt_h/2"/>
                                          </p:val>
                                        </p:tav>
                                        <p:tav tm="100000">
                                          <p:val>
                                            <p:strVal val="#ppt_y"/>
                                          </p:val>
                                        </p:tav>
                                      </p:tavLst>
                                    </p:anim>
                                  </p:childTnLst>
                                </p:cTn>
                              </p:par>
                              <p:par>
                                <p:cTn id="58" presetID="2" presetClass="entr" presetSubtype="4" fill="hold" nodeType="withEffect">
                                  <p:stCondLst>
                                    <p:cond delay="0"/>
                                  </p:stCondLst>
                                  <p:childTnLst>
                                    <p:set>
                                      <p:cBhvr>
                                        <p:cTn id="59" dur="1" fill="hold">
                                          <p:stCondLst>
                                            <p:cond delay="0"/>
                                          </p:stCondLst>
                                        </p:cTn>
                                        <p:tgtEl>
                                          <p:spTgt spid="26"/>
                                        </p:tgtEl>
                                        <p:attrNameLst>
                                          <p:attrName>style.visibility</p:attrName>
                                        </p:attrNameLst>
                                      </p:cBhvr>
                                      <p:to>
                                        <p:strVal val="visible"/>
                                      </p:to>
                                    </p:set>
                                    <p:anim calcmode="lin" valueType="num">
                                      <p:cBhvr additive="base">
                                        <p:cTn id="60" dur="500" fill="hold"/>
                                        <p:tgtEl>
                                          <p:spTgt spid="26"/>
                                        </p:tgtEl>
                                        <p:attrNameLst>
                                          <p:attrName>ppt_x</p:attrName>
                                        </p:attrNameLst>
                                      </p:cBhvr>
                                      <p:tavLst>
                                        <p:tav tm="0">
                                          <p:val>
                                            <p:strVal val="#ppt_x"/>
                                          </p:val>
                                        </p:tav>
                                        <p:tav tm="100000">
                                          <p:val>
                                            <p:strVal val="#ppt_x"/>
                                          </p:val>
                                        </p:tav>
                                      </p:tavLst>
                                    </p:anim>
                                    <p:anim calcmode="lin" valueType="num">
                                      <p:cBhvr additive="base">
                                        <p:cTn id="61" dur="500" fill="hold"/>
                                        <p:tgtEl>
                                          <p:spTgt spid="26"/>
                                        </p:tgtEl>
                                        <p:attrNameLst>
                                          <p:attrName>ppt_y</p:attrName>
                                        </p:attrNameLst>
                                      </p:cBhvr>
                                      <p:tavLst>
                                        <p:tav tm="0">
                                          <p:val>
                                            <p:strVal val="1+#ppt_h/2"/>
                                          </p:val>
                                        </p:tav>
                                        <p:tav tm="100000">
                                          <p:val>
                                            <p:strVal val="#ppt_y"/>
                                          </p:val>
                                        </p:tav>
                                      </p:tavLst>
                                    </p:anim>
                                  </p:childTnLst>
                                </p:cTn>
                              </p:par>
                              <p:par>
                                <p:cTn id="62" presetID="2" presetClass="entr" presetSubtype="4" fill="hold" grpId="0" nodeType="withEffect">
                                  <p:stCondLst>
                                    <p:cond delay="0"/>
                                  </p:stCondLst>
                                  <p:childTnLst>
                                    <p:set>
                                      <p:cBhvr>
                                        <p:cTn id="63" dur="1" fill="hold">
                                          <p:stCondLst>
                                            <p:cond delay="0"/>
                                          </p:stCondLst>
                                        </p:cTn>
                                        <p:tgtEl>
                                          <p:spTgt spid="27"/>
                                        </p:tgtEl>
                                        <p:attrNameLst>
                                          <p:attrName>style.visibility</p:attrName>
                                        </p:attrNameLst>
                                      </p:cBhvr>
                                      <p:to>
                                        <p:strVal val="visible"/>
                                      </p:to>
                                    </p:set>
                                    <p:anim calcmode="lin" valueType="num">
                                      <p:cBhvr additive="base">
                                        <p:cTn id="64" dur="500" fill="hold"/>
                                        <p:tgtEl>
                                          <p:spTgt spid="27"/>
                                        </p:tgtEl>
                                        <p:attrNameLst>
                                          <p:attrName>ppt_x</p:attrName>
                                        </p:attrNameLst>
                                      </p:cBhvr>
                                      <p:tavLst>
                                        <p:tav tm="0">
                                          <p:val>
                                            <p:strVal val="#ppt_x"/>
                                          </p:val>
                                        </p:tav>
                                        <p:tav tm="100000">
                                          <p:val>
                                            <p:strVal val="#ppt_x"/>
                                          </p:val>
                                        </p:tav>
                                      </p:tavLst>
                                    </p:anim>
                                    <p:anim calcmode="lin" valueType="num">
                                      <p:cBhvr additive="base">
                                        <p:cTn id="65" dur="500" fill="hold"/>
                                        <p:tgtEl>
                                          <p:spTgt spid="27"/>
                                        </p:tgtEl>
                                        <p:attrNameLst>
                                          <p:attrName>ppt_y</p:attrName>
                                        </p:attrNameLst>
                                      </p:cBhvr>
                                      <p:tavLst>
                                        <p:tav tm="0">
                                          <p:val>
                                            <p:strVal val="1+#ppt_h/2"/>
                                          </p:val>
                                        </p:tav>
                                        <p:tav tm="100000">
                                          <p:val>
                                            <p:strVal val="#ppt_y"/>
                                          </p:val>
                                        </p:tav>
                                      </p:tavLst>
                                    </p:anim>
                                  </p:childTnLst>
                                </p:cTn>
                              </p:par>
                              <p:par>
                                <p:cTn id="66" presetID="2" presetClass="entr" presetSubtype="4" fill="hold" grpId="0" nodeType="withEffect">
                                  <p:stCondLst>
                                    <p:cond delay="0"/>
                                  </p:stCondLst>
                                  <p:childTnLst>
                                    <p:set>
                                      <p:cBhvr>
                                        <p:cTn id="67" dur="1" fill="hold">
                                          <p:stCondLst>
                                            <p:cond delay="0"/>
                                          </p:stCondLst>
                                        </p:cTn>
                                        <p:tgtEl>
                                          <p:spTgt spid="28"/>
                                        </p:tgtEl>
                                        <p:attrNameLst>
                                          <p:attrName>style.visibility</p:attrName>
                                        </p:attrNameLst>
                                      </p:cBhvr>
                                      <p:to>
                                        <p:strVal val="visible"/>
                                      </p:to>
                                    </p:set>
                                    <p:anim calcmode="lin" valueType="num">
                                      <p:cBhvr additive="base">
                                        <p:cTn id="68" dur="500" fill="hold"/>
                                        <p:tgtEl>
                                          <p:spTgt spid="28"/>
                                        </p:tgtEl>
                                        <p:attrNameLst>
                                          <p:attrName>ppt_x</p:attrName>
                                        </p:attrNameLst>
                                      </p:cBhvr>
                                      <p:tavLst>
                                        <p:tav tm="0">
                                          <p:val>
                                            <p:strVal val="#ppt_x"/>
                                          </p:val>
                                        </p:tav>
                                        <p:tav tm="100000">
                                          <p:val>
                                            <p:strVal val="#ppt_x"/>
                                          </p:val>
                                        </p:tav>
                                      </p:tavLst>
                                    </p:anim>
                                    <p:anim calcmode="lin" valueType="num">
                                      <p:cBhvr additive="base">
                                        <p:cTn id="69" dur="500" fill="hold"/>
                                        <p:tgtEl>
                                          <p:spTgt spid="28"/>
                                        </p:tgtEl>
                                        <p:attrNameLst>
                                          <p:attrName>ppt_y</p:attrName>
                                        </p:attrNameLst>
                                      </p:cBhvr>
                                      <p:tavLst>
                                        <p:tav tm="0">
                                          <p:val>
                                            <p:strVal val="1+#ppt_h/2"/>
                                          </p:val>
                                        </p:tav>
                                        <p:tav tm="100000">
                                          <p:val>
                                            <p:strVal val="#ppt_y"/>
                                          </p:val>
                                        </p:tav>
                                      </p:tavLst>
                                    </p:anim>
                                  </p:childTnLst>
                                </p:cTn>
                              </p:par>
                              <p:par>
                                <p:cTn id="70" presetID="2" presetClass="entr" presetSubtype="4" fill="hold" grpId="0" nodeType="withEffect">
                                  <p:stCondLst>
                                    <p:cond delay="0"/>
                                  </p:stCondLst>
                                  <p:childTnLst>
                                    <p:set>
                                      <p:cBhvr>
                                        <p:cTn id="71" dur="1" fill="hold">
                                          <p:stCondLst>
                                            <p:cond delay="0"/>
                                          </p:stCondLst>
                                        </p:cTn>
                                        <p:tgtEl>
                                          <p:spTgt spid="30"/>
                                        </p:tgtEl>
                                        <p:attrNameLst>
                                          <p:attrName>style.visibility</p:attrName>
                                        </p:attrNameLst>
                                      </p:cBhvr>
                                      <p:to>
                                        <p:strVal val="visible"/>
                                      </p:to>
                                    </p:set>
                                    <p:anim calcmode="lin" valueType="num">
                                      <p:cBhvr additive="base">
                                        <p:cTn id="72" dur="500" fill="hold"/>
                                        <p:tgtEl>
                                          <p:spTgt spid="30"/>
                                        </p:tgtEl>
                                        <p:attrNameLst>
                                          <p:attrName>ppt_x</p:attrName>
                                        </p:attrNameLst>
                                      </p:cBhvr>
                                      <p:tavLst>
                                        <p:tav tm="0">
                                          <p:val>
                                            <p:strVal val="#ppt_x"/>
                                          </p:val>
                                        </p:tav>
                                        <p:tav tm="100000">
                                          <p:val>
                                            <p:strVal val="#ppt_x"/>
                                          </p:val>
                                        </p:tav>
                                      </p:tavLst>
                                    </p:anim>
                                    <p:anim calcmode="lin" valueType="num">
                                      <p:cBhvr additive="base">
                                        <p:cTn id="73" dur="500" fill="hold"/>
                                        <p:tgtEl>
                                          <p:spTgt spid="30"/>
                                        </p:tgtEl>
                                        <p:attrNameLst>
                                          <p:attrName>ppt_y</p:attrName>
                                        </p:attrNameLst>
                                      </p:cBhvr>
                                      <p:tavLst>
                                        <p:tav tm="0">
                                          <p:val>
                                            <p:strVal val="1+#ppt_h/2"/>
                                          </p:val>
                                        </p:tav>
                                        <p:tav tm="100000">
                                          <p:val>
                                            <p:strVal val="#ppt_y"/>
                                          </p:val>
                                        </p:tav>
                                      </p:tavLst>
                                    </p:anim>
                                  </p:childTnLst>
                                </p:cTn>
                              </p:par>
                              <p:par>
                                <p:cTn id="74" presetID="2" presetClass="entr" presetSubtype="4" fill="hold" grpId="0" nodeType="withEffect">
                                  <p:stCondLst>
                                    <p:cond delay="0"/>
                                  </p:stCondLst>
                                  <p:childTnLst>
                                    <p:set>
                                      <p:cBhvr>
                                        <p:cTn id="75" dur="1" fill="hold">
                                          <p:stCondLst>
                                            <p:cond delay="0"/>
                                          </p:stCondLst>
                                        </p:cTn>
                                        <p:tgtEl>
                                          <p:spTgt spid="31"/>
                                        </p:tgtEl>
                                        <p:attrNameLst>
                                          <p:attrName>style.visibility</p:attrName>
                                        </p:attrNameLst>
                                      </p:cBhvr>
                                      <p:to>
                                        <p:strVal val="visible"/>
                                      </p:to>
                                    </p:set>
                                    <p:anim calcmode="lin" valueType="num">
                                      <p:cBhvr additive="base">
                                        <p:cTn id="76" dur="500" fill="hold"/>
                                        <p:tgtEl>
                                          <p:spTgt spid="31"/>
                                        </p:tgtEl>
                                        <p:attrNameLst>
                                          <p:attrName>ppt_x</p:attrName>
                                        </p:attrNameLst>
                                      </p:cBhvr>
                                      <p:tavLst>
                                        <p:tav tm="0">
                                          <p:val>
                                            <p:strVal val="#ppt_x"/>
                                          </p:val>
                                        </p:tav>
                                        <p:tav tm="100000">
                                          <p:val>
                                            <p:strVal val="#ppt_x"/>
                                          </p:val>
                                        </p:tav>
                                      </p:tavLst>
                                    </p:anim>
                                    <p:anim calcmode="lin" valueType="num">
                                      <p:cBhvr additive="base">
                                        <p:cTn id="77" dur="500" fill="hold"/>
                                        <p:tgtEl>
                                          <p:spTgt spid="31"/>
                                        </p:tgtEl>
                                        <p:attrNameLst>
                                          <p:attrName>ppt_y</p:attrName>
                                        </p:attrNameLst>
                                      </p:cBhvr>
                                      <p:tavLst>
                                        <p:tav tm="0">
                                          <p:val>
                                            <p:strVal val="1+#ppt_h/2"/>
                                          </p:val>
                                        </p:tav>
                                        <p:tav tm="100000">
                                          <p:val>
                                            <p:strVal val="#ppt_y"/>
                                          </p:val>
                                        </p:tav>
                                      </p:tavLst>
                                    </p:anim>
                                  </p:childTnLst>
                                </p:cTn>
                              </p:par>
                              <p:par>
                                <p:cTn id="78" presetID="2" presetClass="entr" presetSubtype="4" fill="hold" grpId="0" nodeType="withEffect">
                                  <p:stCondLst>
                                    <p:cond delay="0"/>
                                  </p:stCondLst>
                                  <p:childTnLst>
                                    <p:set>
                                      <p:cBhvr>
                                        <p:cTn id="79" dur="1" fill="hold">
                                          <p:stCondLst>
                                            <p:cond delay="0"/>
                                          </p:stCondLst>
                                        </p:cTn>
                                        <p:tgtEl>
                                          <p:spTgt spid="32"/>
                                        </p:tgtEl>
                                        <p:attrNameLst>
                                          <p:attrName>style.visibility</p:attrName>
                                        </p:attrNameLst>
                                      </p:cBhvr>
                                      <p:to>
                                        <p:strVal val="visible"/>
                                      </p:to>
                                    </p:set>
                                    <p:anim calcmode="lin" valueType="num">
                                      <p:cBhvr additive="base">
                                        <p:cTn id="80" dur="500" fill="hold"/>
                                        <p:tgtEl>
                                          <p:spTgt spid="32"/>
                                        </p:tgtEl>
                                        <p:attrNameLst>
                                          <p:attrName>ppt_x</p:attrName>
                                        </p:attrNameLst>
                                      </p:cBhvr>
                                      <p:tavLst>
                                        <p:tav tm="0">
                                          <p:val>
                                            <p:strVal val="#ppt_x"/>
                                          </p:val>
                                        </p:tav>
                                        <p:tav tm="100000">
                                          <p:val>
                                            <p:strVal val="#ppt_x"/>
                                          </p:val>
                                        </p:tav>
                                      </p:tavLst>
                                    </p:anim>
                                    <p:anim calcmode="lin" valueType="num">
                                      <p:cBhvr additive="base">
                                        <p:cTn id="81" dur="500" fill="hold"/>
                                        <p:tgtEl>
                                          <p:spTgt spid="32"/>
                                        </p:tgtEl>
                                        <p:attrNameLst>
                                          <p:attrName>ppt_y</p:attrName>
                                        </p:attrNameLst>
                                      </p:cBhvr>
                                      <p:tavLst>
                                        <p:tav tm="0">
                                          <p:val>
                                            <p:strVal val="1+#ppt_h/2"/>
                                          </p:val>
                                        </p:tav>
                                        <p:tav tm="100000">
                                          <p:val>
                                            <p:strVal val="#ppt_y"/>
                                          </p:val>
                                        </p:tav>
                                      </p:tavLst>
                                    </p:anim>
                                  </p:childTnLst>
                                </p:cTn>
                              </p:par>
                              <p:par>
                                <p:cTn id="82" presetID="2" presetClass="entr" presetSubtype="4" fill="hold" grpId="0" nodeType="withEffect">
                                  <p:stCondLst>
                                    <p:cond delay="0"/>
                                  </p:stCondLst>
                                  <p:childTnLst>
                                    <p:set>
                                      <p:cBhvr>
                                        <p:cTn id="83" dur="1" fill="hold">
                                          <p:stCondLst>
                                            <p:cond delay="0"/>
                                          </p:stCondLst>
                                        </p:cTn>
                                        <p:tgtEl>
                                          <p:spTgt spid="33"/>
                                        </p:tgtEl>
                                        <p:attrNameLst>
                                          <p:attrName>style.visibility</p:attrName>
                                        </p:attrNameLst>
                                      </p:cBhvr>
                                      <p:to>
                                        <p:strVal val="visible"/>
                                      </p:to>
                                    </p:set>
                                    <p:anim calcmode="lin" valueType="num">
                                      <p:cBhvr additive="base">
                                        <p:cTn id="84" dur="500" fill="hold"/>
                                        <p:tgtEl>
                                          <p:spTgt spid="33"/>
                                        </p:tgtEl>
                                        <p:attrNameLst>
                                          <p:attrName>ppt_x</p:attrName>
                                        </p:attrNameLst>
                                      </p:cBhvr>
                                      <p:tavLst>
                                        <p:tav tm="0">
                                          <p:val>
                                            <p:strVal val="#ppt_x"/>
                                          </p:val>
                                        </p:tav>
                                        <p:tav tm="100000">
                                          <p:val>
                                            <p:strVal val="#ppt_x"/>
                                          </p:val>
                                        </p:tav>
                                      </p:tavLst>
                                    </p:anim>
                                    <p:anim calcmode="lin" valueType="num">
                                      <p:cBhvr additive="base">
                                        <p:cTn id="85"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1"/>
      <p:bldP spid="14" grpId="1"/>
      <p:bldP spid="15" grpId="0"/>
      <p:bldP spid="20" grpId="0"/>
      <p:bldP spid="22" grpId="0"/>
      <p:bldP spid="24" grpId="0"/>
      <p:bldP spid="27" grpId="0"/>
      <p:bldP spid="28" grpId="0"/>
      <p:bldP spid="30" grpId="0" animBg="1"/>
      <p:bldP spid="31" grpId="0"/>
      <p:bldP spid="32" grpId="0" animBg="1"/>
      <p:bldP spid="33"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grpSp>
        <p:nvGrpSpPr>
          <p:cNvPr id="129" name="Group 90">
            <a:extLst>
              <a:ext uri="{FF2B5EF4-FFF2-40B4-BE49-F238E27FC236}">
                <a16:creationId xmlns:a16="http://schemas.microsoft.com/office/drawing/2014/main" id="{166BF9EE-F7AC-4FA5-AC7E-001B3A642F7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p:grpSpPr>
        <p:sp>
          <p:nvSpPr>
            <p:cNvPr id="92" name="Freeform 11">
              <a:extLst>
                <a:ext uri="{FF2B5EF4-FFF2-40B4-BE49-F238E27FC236}">
                  <a16:creationId xmlns:a16="http://schemas.microsoft.com/office/drawing/2014/main" id="{3B48D182-44E3-4D8B-ACEF-F1A900BE44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93" name="Freeform 12">
              <a:extLst>
                <a:ext uri="{FF2B5EF4-FFF2-40B4-BE49-F238E27FC236}">
                  <a16:creationId xmlns:a16="http://schemas.microsoft.com/office/drawing/2014/main" id="{355A535A-A489-477F-A314-593AA8CAFB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94" name="Freeform 13">
              <a:extLst>
                <a:ext uri="{FF2B5EF4-FFF2-40B4-BE49-F238E27FC236}">
                  <a16:creationId xmlns:a16="http://schemas.microsoft.com/office/drawing/2014/main" id="{954C2D4C-FD83-4EF4-9312-04442ABD66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95" name="Freeform 14">
              <a:extLst>
                <a:ext uri="{FF2B5EF4-FFF2-40B4-BE49-F238E27FC236}">
                  <a16:creationId xmlns:a16="http://schemas.microsoft.com/office/drawing/2014/main" id="{C20701C2-CD9A-4698-BC97-E1085820C2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96" name="Freeform 15">
              <a:extLst>
                <a:ext uri="{FF2B5EF4-FFF2-40B4-BE49-F238E27FC236}">
                  <a16:creationId xmlns:a16="http://schemas.microsoft.com/office/drawing/2014/main" id="{62575C35-466F-42AE-87A1-D691849AB8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97" name="Freeform 16">
              <a:extLst>
                <a:ext uri="{FF2B5EF4-FFF2-40B4-BE49-F238E27FC236}">
                  <a16:creationId xmlns:a16="http://schemas.microsoft.com/office/drawing/2014/main" id="{58236F37-6119-45AC-80A0-CD2C311B505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98" name="Freeform 17">
              <a:extLst>
                <a:ext uri="{FF2B5EF4-FFF2-40B4-BE49-F238E27FC236}">
                  <a16:creationId xmlns:a16="http://schemas.microsoft.com/office/drawing/2014/main" id="{F3FDD799-39FE-4D6F-9A64-2F472B2150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99" name="Freeform 18">
              <a:extLst>
                <a:ext uri="{FF2B5EF4-FFF2-40B4-BE49-F238E27FC236}">
                  <a16:creationId xmlns:a16="http://schemas.microsoft.com/office/drawing/2014/main" id="{9820D241-1D49-442C-A95A-00BC1BF9E29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100" name="Freeform 19">
              <a:extLst>
                <a:ext uri="{FF2B5EF4-FFF2-40B4-BE49-F238E27FC236}">
                  <a16:creationId xmlns:a16="http://schemas.microsoft.com/office/drawing/2014/main" id="{EBC2197C-B383-4866-8ABD-74222400BE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101" name="Freeform 20">
              <a:extLst>
                <a:ext uri="{FF2B5EF4-FFF2-40B4-BE49-F238E27FC236}">
                  <a16:creationId xmlns:a16="http://schemas.microsoft.com/office/drawing/2014/main" id="{404B06AA-FC93-4471-9DE4-56A401E70A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102" name="Freeform 21">
              <a:extLst>
                <a:ext uri="{FF2B5EF4-FFF2-40B4-BE49-F238E27FC236}">
                  <a16:creationId xmlns:a16="http://schemas.microsoft.com/office/drawing/2014/main" id="{E580600C-013F-4FAF-8FB7-4CC0FA80A9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103" name="Freeform 22">
              <a:extLst>
                <a:ext uri="{FF2B5EF4-FFF2-40B4-BE49-F238E27FC236}">
                  <a16:creationId xmlns:a16="http://schemas.microsoft.com/office/drawing/2014/main" id="{9BFCF199-64B2-4AEE-88C4-E954ABF3627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30" name="Group 104">
            <a:extLst>
              <a:ext uri="{FF2B5EF4-FFF2-40B4-BE49-F238E27FC236}">
                <a16:creationId xmlns:a16="http://schemas.microsoft.com/office/drawing/2014/main" id="{E312DBA5-56D8-42B2-BA94-28168C2A670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786"/>
            <a:ext cx="2356675" cy="6854040"/>
            <a:chOff x="6627813" y="194833"/>
            <a:chExt cx="1952625" cy="5678918"/>
          </a:xfrm>
        </p:grpSpPr>
        <p:sp>
          <p:nvSpPr>
            <p:cNvPr id="106" name="Freeform 27">
              <a:extLst>
                <a:ext uri="{FF2B5EF4-FFF2-40B4-BE49-F238E27FC236}">
                  <a16:creationId xmlns:a16="http://schemas.microsoft.com/office/drawing/2014/main" id="{7AD46C74-3117-46B0-B267-0F61B57CA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07" name="Freeform 28">
              <a:extLst>
                <a:ext uri="{FF2B5EF4-FFF2-40B4-BE49-F238E27FC236}">
                  <a16:creationId xmlns:a16="http://schemas.microsoft.com/office/drawing/2014/main" id="{8C13B810-9664-45D8-8510-D6ED0ADD72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08" name="Freeform 29">
              <a:extLst>
                <a:ext uri="{FF2B5EF4-FFF2-40B4-BE49-F238E27FC236}">
                  <a16:creationId xmlns:a16="http://schemas.microsoft.com/office/drawing/2014/main" id="{10306E52-A922-4458-BCCE-C3C840CC755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09" name="Freeform 30">
              <a:extLst>
                <a:ext uri="{FF2B5EF4-FFF2-40B4-BE49-F238E27FC236}">
                  <a16:creationId xmlns:a16="http://schemas.microsoft.com/office/drawing/2014/main" id="{CB578819-B7E7-4250-932F-52AE2A2A9A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10" name="Freeform 31">
              <a:extLst>
                <a:ext uri="{FF2B5EF4-FFF2-40B4-BE49-F238E27FC236}">
                  <a16:creationId xmlns:a16="http://schemas.microsoft.com/office/drawing/2014/main" id="{454B9C91-B623-424A-B16E-F764F189D3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11" name="Freeform 32">
              <a:extLst>
                <a:ext uri="{FF2B5EF4-FFF2-40B4-BE49-F238E27FC236}">
                  <a16:creationId xmlns:a16="http://schemas.microsoft.com/office/drawing/2014/main" id="{EFD03C4A-8484-41E6-B458-032F1DCA7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12" name="Freeform 33">
              <a:extLst>
                <a:ext uri="{FF2B5EF4-FFF2-40B4-BE49-F238E27FC236}">
                  <a16:creationId xmlns:a16="http://schemas.microsoft.com/office/drawing/2014/main" id="{DDC2F3C3-1D4E-4913-9C5C-F9A65B47E5C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13" name="Freeform 34">
              <a:extLst>
                <a:ext uri="{FF2B5EF4-FFF2-40B4-BE49-F238E27FC236}">
                  <a16:creationId xmlns:a16="http://schemas.microsoft.com/office/drawing/2014/main" id="{1E15BCA2-2420-4C53-ADE9-40FBAC2384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14" name="Freeform 35">
              <a:extLst>
                <a:ext uri="{FF2B5EF4-FFF2-40B4-BE49-F238E27FC236}">
                  <a16:creationId xmlns:a16="http://schemas.microsoft.com/office/drawing/2014/main" id="{73D5FBF4-7129-4C51-B603-E3BC334195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115" name="Freeform 36">
              <a:extLst>
                <a:ext uri="{FF2B5EF4-FFF2-40B4-BE49-F238E27FC236}">
                  <a16:creationId xmlns:a16="http://schemas.microsoft.com/office/drawing/2014/main" id="{0165B164-CE2A-494C-88FC-507232B37C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116" name="Freeform 37">
              <a:extLst>
                <a:ext uri="{FF2B5EF4-FFF2-40B4-BE49-F238E27FC236}">
                  <a16:creationId xmlns:a16="http://schemas.microsoft.com/office/drawing/2014/main" id="{87F127E5-B10B-4D18-BCF0-E7C3C7F401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117" name="Freeform 38">
              <a:extLst>
                <a:ext uri="{FF2B5EF4-FFF2-40B4-BE49-F238E27FC236}">
                  <a16:creationId xmlns:a16="http://schemas.microsoft.com/office/drawing/2014/main" id="{FC692D59-F28D-4E42-B435-225F2C6CFA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131" name="Rectangle 118">
            <a:extLst>
              <a:ext uri="{FF2B5EF4-FFF2-40B4-BE49-F238E27FC236}">
                <a16:creationId xmlns:a16="http://schemas.microsoft.com/office/drawing/2014/main" id="{1996130F-9AB5-4DE9-8574-3AF891C5C1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132" name="Freeform 6">
            <a:extLst>
              <a:ext uri="{FF2B5EF4-FFF2-40B4-BE49-F238E27FC236}">
                <a16:creationId xmlns:a16="http://schemas.microsoft.com/office/drawing/2014/main" id="{3623DEAC-F39C-45D6-86DC-1033F64295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133" name="Rectangle 122">
            <a:extLst>
              <a:ext uri="{FF2B5EF4-FFF2-40B4-BE49-F238E27FC236}">
                <a16:creationId xmlns:a16="http://schemas.microsoft.com/office/drawing/2014/main" id="{A692209D-B607-46C3-8560-07AF7229165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24">
            <a:extLst>
              <a:ext uri="{FF2B5EF4-FFF2-40B4-BE49-F238E27FC236}">
                <a16:creationId xmlns:a16="http://schemas.microsoft.com/office/drawing/2014/main" id="{94874638-CF15-4908-BC4B-4908744D0B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 y="0"/>
            <a:ext cx="4639734" cy="6858000"/>
          </a:xfrm>
          <a:prstGeom prst="rect">
            <a:avLst/>
          </a:prstGeom>
          <a:solidFill>
            <a:schemeClr val="tx2">
              <a:lumMod val="5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42BA9583-3B9F-3C40-A528-FABC50B814CC}"/>
              </a:ext>
            </a:extLst>
          </p:cNvPr>
          <p:cNvSpPr>
            <a:spLocks noGrp="1"/>
          </p:cNvSpPr>
          <p:nvPr>
            <p:ph type="title"/>
          </p:nvPr>
        </p:nvSpPr>
        <p:spPr>
          <a:xfrm>
            <a:off x="540279" y="967417"/>
            <a:ext cx="3778870" cy="3943250"/>
          </a:xfrm>
        </p:spPr>
        <p:txBody>
          <a:bodyPr vert="horz" lIns="91440" tIns="45720" rIns="91440" bIns="45720" rtlCol="0" anchor="b">
            <a:normAutofit/>
          </a:bodyPr>
          <a:lstStyle/>
          <a:p>
            <a:r>
              <a:rPr lang="en-US" sz="4000">
                <a:solidFill>
                  <a:srgbClr val="FEFFFF"/>
                </a:solidFill>
              </a:rPr>
              <a:t>Example</a:t>
            </a:r>
          </a:p>
        </p:txBody>
      </p:sp>
      <p:sp>
        <p:nvSpPr>
          <p:cNvPr id="135" name="Freeform 5">
            <a:extLst>
              <a:ext uri="{FF2B5EF4-FFF2-40B4-BE49-F238E27FC236}">
                <a16:creationId xmlns:a16="http://schemas.microsoft.com/office/drawing/2014/main" id="{5F1B8348-CD6E-4561-A704-C232D9A2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5033007"/>
            <a:ext cx="5404022" cy="857047"/>
          </a:xfrm>
          <a:custGeom>
            <a:avLst/>
            <a:gdLst>
              <a:gd name="T0" fmla="*/ 1114 w 1117"/>
              <a:gd name="T1" fmla="*/ 77 h 163"/>
              <a:gd name="T2" fmla="*/ 1040 w 1117"/>
              <a:gd name="T3" fmla="*/ 3 h 163"/>
              <a:gd name="T4" fmla="*/ 1039 w 1117"/>
              <a:gd name="T5" fmla="*/ 2 h 163"/>
              <a:gd name="T6" fmla="*/ 1034 w 1117"/>
              <a:gd name="T7" fmla="*/ 0 h 163"/>
              <a:gd name="T8" fmla="*/ 578 w 1117"/>
              <a:gd name="T9" fmla="*/ 0 h 163"/>
              <a:gd name="T10" fmla="*/ 562 w 1117"/>
              <a:gd name="T11" fmla="*/ 0 h 163"/>
              <a:gd name="T12" fmla="*/ 440 w 1117"/>
              <a:gd name="T13" fmla="*/ 0 h 163"/>
              <a:gd name="T14" fmla="*/ 106 w 1117"/>
              <a:gd name="T15" fmla="*/ 0 h 163"/>
              <a:gd name="T16" fmla="*/ 0 w 1117"/>
              <a:gd name="T17" fmla="*/ 0 h 163"/>
              <a:gd name="T18" fmla="*/ 0 w 1117"/>
              <a:gd name="T19" fmla="*/ 163 h 163"/>
              <a:gd name="T20" fmla="*/ 106 w 1117"/>
              <a:gd name="T21" fmla="*/ 163 h 163"/>
              <a:gd name="T22" fmla="*/ 440 w 1117"/>
              <a:gd name="T23" fmla="*/ 163 h 163"/>
              <a:gd name="T24" fmla="*/ 562 w 1117"/>
              <a:gd name="T25" fmla="*/ 163 h 163"/>
              <a:gd name="T26" fmla="*/ 578 w 1117"/>
              <a:gd name="T27" fmla="*/ 163 h 163"/>
              <a:gd name="T28" fmla="*/ 1034 w 1117"/>
              <a:gd name="T29" fmla="*/ 163 h 163"/>
              <a:gd name="T30" fmla="*/ 1039 w 1117"/>
              <a:gd name="T31" fmla="*/ 161 h 163"/>
              <a:gd name="T32" fmla="*/ 1040 w 1117"/>
              <a:gd name="T33" fmla="*/ 160 h 163"/>
              <a:gd name="T34" fmla="*/ 1114 w 1117"/>
              <a:gd name="T35" fmla="*/ 86 h 163"/>
              <a:gd name="T36" fmla="*/ 1114 w 1117"/>
              <a:gd name="T37"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17" h="163">
                <a:moveTo>
                  <a:pt x="1114" y="77"/>
                </a:moveTo>
                <a:cubicBezTo>
                  <a:pt x="1040" y="3"/>
                  <a:pt x="1040" y="3"/>
                  <a:pt x="1040" y="3"/>
                </a:cubicBezTo>
                <a:cubicBezTo>
                  <a:pt x="1040" y="2"/>
                  <a:pt x="1039" y="2"/>
                  <a:pt x="1039" y="2"/>
                </a:cubicBezTo>
                <a:cubicBezTo>
                  <a:pt x="1038" y="1"/>
                  <a:pt x="1036" y="0"/>
                  <a:pt x="1034" y="0"/>
                </a:cubicBezTo>
                <a:cubicBezTo>
                  <a:pt x="578" y="0"/>
                  <a:pt x="578" y="0"/>
                  <a:pt x="578" y="0"/>
                </a:cubicBezTo>
                <a:cubicBezTo>
                  <a:pt x="562" y="0"/>
                  <a:pt x="562" y="0"/>
                  <a:pt x="562" y="0"/>
                </a:cubicBezTo>
                <a:cubicBezTo>
                  <a:pt x="440" y="0"/>
                  <a:pt x="440" y="0"/>
                  <a:pt x="440" y="0"/>
                </a:cubicBezTo>
                <a:cubicBezTo>
                  <a:pt x="106" y="0"/>
                  <a:pt x="106" y="0"/>
                  <a:pt x="106" y="0"/>
                </a:cubicBezTo>
                <a:cubicBezTo>
                  <a:pt x="0" y="0"/>
                  <a:pt x="0" y="0"/>
                  <a:pt x="0" y="0"/>
                </a:cubicBezTo>
                <a:cubicBezTo>
                  <a:pt x="0" y="163"/>
                  <a:pt x="0" y="163"/>
                  <a:pt x="0" y="163"/>
                </a:cubicBezTo>
                <a:cubicBezTo>
                  <a:pt x="106" y="163"/>
                  <a:pt x="106" y="163"/>
                  <a:pt x="106" y="163"/>
                </a:cubicBezTo>
                <a:cubicBezTo>
                  <a:pt x="440" y="163"/>
                  <a:pt x="440" y="163"/>
                  <a:pt x="440" y="163"/>
                </a:cubicBezTo>
                <a:cubicBezTo>
                  <a:pt x="562" y="163"/>
                  <a:pt x="562" y="163"/>
                  <a:pt x="562" y="163"/>
                </a:cubicBezTo>
                <a:cubicBezTo>
                  <a:pt x="578" y="163"/>
                  <a:pt x="578" y="163"/>
                  <a:pt x="578" y="163"/>
                </a:cubicBezTo>
                <a:cubicBezTo>
                  <a:pt x="1034" y="163"/>
                  <a:pt x="1034" y="163"/>
                  <a:pt x="1034" y="163"/>
                </a:cubicBezTo>
                <a:cubicBezTo>
                  <a:pt x="1036" y="163"/>
                  <a:pt x="1038" y="162"/>
                  <a:pt x="1039" y="161"/>
                </a:cubicBezTo>
                <a:cubicBezTo>
                  <a:pt x="1039" y="160"/>
                  <a:pt x="1040" y="160"/>
                  <a:pt x="1040" y="160"/>
                </a:cubicBezTo>
                <a:cubicBezTo>
                  <a:pt x="1114" y="86"/>
                  <a:pt x="1114" y="86"/>
                  <a:pt x="1114" y="86"/>
                </a:cubicBezTo>
                <a:cubicBezTo>
                  <a:pt x="1117" y="83"/>
                  <a:pt x="1117" y="79"/>
                  <a:pt x="1114" y="77"/>
                </a:cubicBez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D50F5132-CC04-4D4E-A863-BBAE66A70184}"/>
              </a:ext>
            </a:extLst>
          </p:cNvPr>
          <p:cNvPicPr>
            <a:picLocks noChangeAspect="1"/>
          </p:cNvPicPr>
          <p:nvPr/>
        </p:nvPicPr>
        <p:blipFill>
          <a:blip r:embed="rId2"/>
          <a:stretch>
            <a:fillRect/>
          </a:stretch>
        </p:blipFill>
        <p:spPr>
          <a:xfrm>
            <a:off x="4639732" y="0"/>
            <a:ext cx="7552267" cy="6853252"/>
          </a:xfrm>
          <a:prstGeom prst="rect">
            <a:avLst/>
          </a:prstGeom>
        </p:spPr>
      </p:pic>
      <p:cxnSp>
        <p:nvCxnSpPr>
          <p:cNvPr id="7" name="Straight Arrow Connector 6">
            <a:extLst>
              <a:ext uri="{FF2B5EF4-FFF2-40B4-BE49-F238E27FC236}">
                <a16:creationId xmlns:a16="http://schemas.microsoft.com/office/drawing/2014/main" id="{DC5D0135-C8FE-7B48-AF09-8F05580AC63D}"/>
              </a:ext>
            </a:extLst>
          </p:cNvPr>
          <p:cNvCxnSpPr>
            <a:cxnSpLocks/>
          </p:cNvCxnSpPr>
          <p:nvPr/>
        </p:nvCxnSpPr>
        <p:spPr>
          <a:xfrm flipV="1">
            <a:off x="6157639" y="1092530"/>
            <a:ext cx="1098184" cy="7718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a:extLst>
              <a:ext uri="{FF2B5EF4-FFF2-40B4-BE49-F238E27FC236}">
                <a16:creationId xmlns:a16="http://schemas.microsoft.com/office/drawing/2014/main" id="{7FD82AE2-A6B8-F748-BDE2-9C768012B76C}"/>
              </a:ext>
            </a:extLst>
          </p:cNvPr>
          <p:cNvSpPr txBox="1"/>
          <p:nvPr/>
        </p:nvSpPr>
        <p:spPr>
          <a:xfrm>
            <a:off x="5948363" y="1692564"/>
            <a:ext cx="325730" cy="369332"/>
          </a:xfrm>
          <a:prstGeom prst="rect">
            <a:avLst/>
          </a:prstGeom>
          <a:noFill/>
        </p:spPr>
        <p:txBody>
          <a:bodyPr wrap="none" rtlCol="0">
            <a:spAutoFit/>
          </a:bodyPr>
          <a:lstStyle/>
          <a:p>
            <a:r>
              <a:rPr lang="en-US" dirty="0"/>
              <a:t>x</a:t>
            </a:r>
            <a:r>
              <a:rPr lang="en-US" baseline="-25000" dirty="0"/>
              <a:t>i</a:t>
            </a:r>
            <a:endParaRPr lang="en-US" dirty="0"/>
          </a:p>
        </p:txBody>
      </p:sp>
      <p:cxnSp>
        <p:nvCxnSpPr>
          <p:cNvPr id="118" name="Straight Arrow Connector 117">
            <a:extLst>
              <a:ext uri="{FF2B5EF4-FFF2-40B4-BE49-F238E27FC236}">
                <a16:creationId xmlns:a16="http://schemas.microsoft.com/office/drawing/2014/main" id="{5A840D67-FF66-2F4B-AA1D-B44D6B3525B0}"/>
              </a:ext>
            </a:extLst>
          </p:cNvPr>
          <p:cNvCxnSpPr>
            <a:cxnSpLocks/>
          </p:cNvCxnSpPr>
          <p:nvPr/>
        </p:nvCxnSpPr>
        <p:spPr>
          <a:xfrm flipH="1" flipV="1">
            <a:off x="9952443" y="1092530"/>
            <a:ext cx="830352" cy="96936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09F0BE5C-0F38-374F-82D8-BE2B0462BECE}"/>
              </a:ext>
            </a:extLst>
          </p:cNvPr>
          <p:cNvSpPr txBox="1"/>
          <p:nvPr/>
        </p:nvSpPr>
        <p:spPr>
          <a:xfrm>
            <a:off x="10782795" y="2015070"/>
            <a:ext cx="338554" cy="369332"/>
          </a:xfrm>
          <a:prstGeom prst="rect">
            <a:avLst/>
          </a:prstGeom>
          <a:noFill/>
        </p:spPr>
        <p:txBody>
          <a:bodyPr wrap="none" rtlCol="0">
            <a:spAutoFit/>
          </a:bodyPr>
          <a:lstStyle/>
          <a:p>
            <a:r>
              <a:rPr lang="en-US" dirty="0"/>
              <a:t>y</a:t>
            </a:r>
            <a:r>
              <a:rPr lang="en-US" baseline="-25000" dirty="0"/>
              <a:t>i</a:t>
            </a:r>
            <a:endParaRPr lang="en-US" dirty="0"/>
          </a:p>
        </p:txBody>
      </p:sp>
      <p:cxnSp>
        <p:nvCxnSpPr>
          <p:cNvPr id="48" name="Straight Arrow Connector 47">
            <a:extLst>
              <a:ext uri="{FF2B5EF4-FFF2-40B4-BE49-F238E27FC236}">
                <a16:creationId xmlns:a16="http://schemas.microsoft.com/office/drawing/2014/main" id="{73FF076C-407B-F34A-8F42-206576B4631C}"/>
              </a:ext>
            </a:extLst>
          </p:cNvPr>
          <p:cNvCxnSpPr/>
          <p:nvPr/>
        </p:nvCxnSpPr>
        <p:spPr>
          <a:xfrm flipH="1" flipV="1">
            <a:off x="6211031" y="3752603"/>
            <a:ext cx="40342" cy="281899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0" name="TextBox 119">
            <a:extLst>
              <a:ext uri="{FF2B5EF4-FFF2-40B4-BE49-F238E27FC236}">
                <a16:creationId xmlns:a16="http://schemas.microsoft.com/office/drawing/2014/main" id="{A5F3A232-73E9-C944-90A8-A98E7FBF999C}"/>
              </a:ext>
            </a:extLst>
          </p:cNvPr>
          <p:cNvSpPr txBox="1"/>
          <p:nvPr/>
        </p:nvSpPr>
        <p:spPr>
          <a:xfrm>
            <a:off x="5899353" y="5077726"/>
            <a:ext cx="308098" cy="369332"/>
          </a:xfrm>
          <a:prstGeom prst="rect">
            <a:avLst/>
          </a:prstGeom>
          <a:noFill/>
        </p:spPr>
        <p:txBody>
          <a:bodyPr wrap="none" rtlCol="0">
            <a:spAutoFit/>
          </a:bodyPr>
          <a:lstStyle/>
          <a:p>
            <a:r>
              <a:rPr lang="en-US" dirty="0"/>
              <a:t>y</a:t>
            </a:r>
          </a:p>
        </p:txBody>
      </p:sp>
      <p:cxnSp>
        <p:nvCxnSpPr>
          <p:cNvPr id="122" name="Straight Arrow Connector 121">
            <a:extLst>
              <a:ext uri="{FF2B5EF4-FFF2-40B4-BE49-F238E27FC236}">
                <a16:creationId xmlns:a16="http://schemas.microsoft.com/office/drawing/2014/main" id="{E7EE2449-F98F-0044-8657-DB2565CD57F3}"/>
              </a:ext>
            </a:extLst>
          </p:cNvPr>
          <p:cNvCxnSpPr>
            <a:cxnSpLocks/>
          </p:cNvCxnSpPr>
          <p:nvPr/>
        </p:nvCxnSpPr>
        <p:spPr>
          <a:xfrm>
            <a:off x="6403773" y="6724003"/>
            <a:ext cx="5133331" cy="27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26" name="TextBox 125">
            <a:extLst>
              <a:ext uri="{FF2B5EF4-FFF2-40B4-BE49-F238E27FC236}">
                <a16:creationId xmlns:a16="http://schemas.microsoft.com/office/drawing/2014/main" id="{D4F9103F-4AF5-8C4C-B650-D583F900B2C4}"/>
              </a:ext>
            </a:extLst>
          </p:cNvPr>
          <p:cNvSpPr txBox="1"/>
          <p:nvPr/>
        </p:nvSpPr>
        <p:spPr>
          <a:xfrm>
            <a:off x="10936844" y="6374995"/>
            <a:ext cx="295274" cy="369332"/>
          </a:xfrm>
          <a:prstGeom prst="rect">
            <a:avLst/>
          </a:prstGeom>
          <a:noFill/>
        </p:spPr>
        <p:txBody>
          <a:bodyPr wrap="none" rtlCol="0">
            <a:spAutoFit/>
          </a:bodyPr>
          <a:lstStyle/>
          <a:p>
            <a:r>
              <a:rPr lang="en-US" dirty="0"/>
              <a:t>x</a:t>
            </a:r>
          </a:p>
        </p:txBody>
      </p:sp>
      <p:cxnSp>
        <p:nvCxnSpPr>
          <p:cNvPr id="79" name="Straight Connector 78">
            <a:extLst>
              <a:ext uri="{FF2B5EF4-FFF2-40B4-BE49-F238E27FC236}">
                <a16:creationId xmlns:a16="http://schemas.microsoft.com/office/drawing/2014/main" id="{5FCF47C4-89B9-694D-8BBA-CF07BC4C9FA5}"/>
              </a:ext>
            </a:extLst>
          </p:cNvPr>
          <p:cNvCxnSpPr/>
          <p:nvPr/>
        </p:nvCxnSpPr>
        <p:spPr>
          <a:xfrm flipV="1">
            <a:off x="7113319" y="4504241"/>
            <a:ext cx="2914188" cy="1652900"/>
          </a:xfrm>
          <a:prstGeom prst="line">
            <a:avLst/>
          </a:prstGeom>
        </p:spPr>
        <p:style>
          <a:lnRef idx="1">
            <a:schemeClr val="accent1"/>
          </a:lnRef>
          <a:fillRef idx="0">
            <a:schemeClr val="accent1"/>
          </a:fillRef>
          <a:effectRef idx="0">
            <a:schemeClr val="accent1"/>
          </a:effectRef>
          <a:fontRef idx="minor">
            <a:schemeClr val="tx1"/>
          </a:fontRef>
        </p:style>
      </p:cxnSp>
      <p:cxnSp>
        <p:nvCxnSpPr>
          <p:cNvPr id="128" name="Straight Arrow Connector 127">
            <a:extLst>
              <a:ext uri="{FF2B5EF4-FFF2-40B4-BE49-F238E27FC236}">
                <a16:creationId xmlns:a16="http://schemas.microsoft.com/office/drawing/2014/main" id="{01B060B2-CBBF-E147-ACCB-8ADBE9B12F32}"/>
              </a:ext>
            </a:extLst>
          </p:cNvPr>
          <p:cNvCxnSpPr/>
          <p:nvPr/>
        </p:nvCxnSpPr>
        <p:spPr>
          <a:xfrm>
            <a:off x="9179626" y="5102399"/>
            <a:ext cx="1520042" cy="15999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36" name="TextBox 135">
            <a:extLst>
              <a:ext uri="{FF2B5EF4-FFF2-40B4-BE49-F238E27FC236}">
                <a16:creationId xmlns:a16="http://schemas.microsoft.com/office/drawing/2014/main" id="{46421EC9-5199-6A41-9111-1C33BB2A3B8C}"/>
              </a:ext>
            </a:extLst>
          </p:cNvPr>
          <p:cNvSpPr txBox="1"/>
          <p:nvPr/>
        </p:nvSpPr>
        <p:spPr>
          <a:xfrm>
            <a:off x="10699668" y="5090480"/>
            <a:ext cx="1445702" cy="1015663"/>
          </a:xfrm>
          <a:prstGeom prst="rect">
            <a:avLst/>
          </a:prstGeom>
          <a:noFill/>
        </p:spPr>
        <p:txBody>
          <a:bodyPr wrap="square" rtlCol="0">
            <a:spAutoFit/>
          </a:bodyPr>
          <a:lstStyle/>
          <a:p>
            <a:r>
              <a:rPr lang="en-US" sz="1000" dirty="0"/>
              <a:t>Our task is to approximate this line function so that the error from all points would be minimum</a:t>
            </a:r>
          </a:p>
        </p:txBody>
      </p:sp>
    </p:spTree>
    <p:extLst>
      <p:ext uri="{BB962C8B-B14F-4D97-AF65-F5344CB8AC3E}">
        <p14:creationId xmlns:p14="http://schemas.microsoft.com/office/powerpoint/2010/main" val="14613240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fill="hold"/>
                                        <p:tgtEl>
                                          <p:spTgt spid="38"/>
                                        </p:tgtEl>
                                        <p:attrNameLst>
                                          <p:attrName>ppt_x</p:attrName>
                                        </p:attrNameLst>
                                      </p:cBhvr>
                                      <p:tavLst>
                                        <p:tav tm="0">
                                          <p:val>
                                            <p:strVal val="#ppt_x"/>
                                          </p:val>
                                        </p:tav>
                                        <p:tav tm="100000">
                                          <p:val>
                                            <p:strVal val="#ppt_x"/>
                                          </p:val>
                                        </p:tav>
                                      </p:tavLst>
                                    </p:anim>
                                    <p:anim calcmode="lin" valueType="num">
                                      <p:cBhvr additive="base">
                                        <p:cTn id="12" dur="500" fill="hold"/>
                                        <p:tgtEl>
                                          <p:spTgt spid="3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18"/>
                                        </p:tgtEl>
                                        <p:attrNameLst>
                                          <p:attrName>style.visibility</p:attrName>
                                        </p:attrNameLst>
                                      </p:cBhvr>
                                      <p:to>
                                        <p:strVal val="visible"/>
                                      </p:to>
                                    </p:set>
                                    <p:anim calcmode="lin" valueType="num">
                                      <p:cBhvr additive="base">
                                        <p:cTn id="15" dur="500" fill="hold"/>
                                        <p:tgtEl>
                                          <p:spTgt spid="118"/>
                                        </p:tgtEl>
                                        <p:attrNameLst>
                                          <p:attrName>ppt_x</p:attrName>
                                        </p:attrNameLst>
                                      </p:cBhvr>
                                      <p:tavLst>
                                        <p:tav tm="0">
                                          <p:val>
                                            <p:strVal val="#ppt_x"/>
                                          </p:val>
                                        </p:tav>
                                        <p:tav tm="100000">
                                          <p:val>
                                            <p:strVal val="#ppt_x"/>
                                          </p:val>
                                        </p:tav>
                                      </p:tavLst>
                                    </p:anim>
                                    <p:anim calcmode="lin" valueType="num">
                                      <p:cBhvr additive="base">
                                        <p:cTn id="16" dur="500" fill="hold"/>
                                        <p:tgtEl>
                                          <p:spTgt spid="118"/>
                                        </p:tgtEl>
                                        <p:attrNameLst>
                                          <p:attrName>ppt_y</p:attrName>
                                        </p:attrNameLst>
                                      </p:cBhvr>
                                      <p:tavLst>
                                        <p:tav tm="0">
                                          <p:val>
                                            <p:strVal val="1+#ppt_h/2"/>
                                          </p:val>
                                        </p:tav>
                                        <p:tav tm="100000">
                                          <p:val>
                                            <p:strVal val="#ppt_y"/>
                                          </p:val>
                                        </p:tav>
                                      </p:tavLst>
                                    </p:anim>
                                  </p:childTnLst>
                                </p:cTn>
                              </p:par>
                              <p:par>
                                <p:cTn id="17" presetID="2" presetClass="entr" presetSubtype="4" fill="hold" grpId="0" nodeType="withEffect">
                                  <p:stCondLst>
                                    <p:cond delay="0"/>
                                  </p:stCondLst>
                                  <p:childTnLst>
                                    <p:set>
                                      <p:cBhvr>
                                        <p:cTn id="18" dur="1" fill="hold">
                                          <p:stCondLst>
                                            <p:cond delay="0"/>
                                          </p:stCondLst>
                                        </p:cTn>
                                        <p:tgtEl>
                                          <p:spTgt spid="46"/>
                                        </p:tgtEl>
                                        <p:attrNameLst>
                                          <p:attrName>style.visibility</p:attrName>
                                        </p:attrNameLst>
                                      </p:cBhvr>
                                      <p:to>
                                        <p:strVal val="visible"/>
                                      </p:to>
                                    </p:set>
                                    <p:anim calcmode="lin" valueType="num">
                                      <p:cBhvr additive="base">
                                        <p:cTn id="19" dur="500" fill="hold"/>
                                        <p:tgtEl>
                                          <p:spTgt spid="46"/>
                                        </p:tgtEl>
                                        <p:attrNameLst>
                                          <p:attrName>ppt_x</p:attrName>
                                        </p:attrNameLst>
                                      </p:cBhvr>
                                      <p:tavLst>
                                        <p:tav tm="0">
                                          <p:val>
                                            <p:strVal val="#ppt_x"/>
                                          </p:val>
                                        </p:tav>
                                        <p:tav tm="100000">
                                          <p:val>
                                            <p:strVal val="#ppt_x"/>
                                          </p:val>
                                        </p:tav>
                                      </p:tavLst>
                                    </p:anim>
                                    <p:anim calcmode="lin" valueType="num">
                                      <p:cBhvr additive="base">
                                        <p:cTn id="20"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48"/>
                                        </p:tgtEl>
                                        <p:attrNameLst>
                                          <p:attrName>style.visibility</p:attrName>
                                        </p:attrNameLst>
                                      </p:cBhvr>
                                      <p:to>
                                        <p:strVal val="visible"/>
                                      </p:to>
                                    </p:set>
                                    <p:anim calcmode="lin" valueType="num">
                                      <p:cBhvr additive="base">
                                        <p:cTn id="25" dur="500" fill="hold"/>
                                        <p:tgtEl>
                                          <p:spTgt spid="48"/>
                                        </p:tgtEl>
                                        <p:attrNameLst>
                                          <p:attrName>ppt_x</p:attrName>
                                        </p:attrNameLst>
                                      </p:cBhvr>
                                      <p:tavLst>
                                        <p:tav tm="0">
                                          <p:val>
                                            <p:strVal val="#ppt_x"/>
                                          </p:val>
                                        </p:tav>
                                        <p:tav tm="100000">
                                          <p:val>
                                            <p:strVal val="#ppt_x"/>
                                          </p:val>
                                        </p:tav>
                                      </p:tavLst>
                                    </p:anim>
                                    <p:anim calcmode="lin" valueType="num">
                                      <p:cBhvr additive="base">
                                        <p:cTn id="26" dur="500" fill="hold"/>
                                        <p:tgtEl>
                                          <p:spTgt spid="48"/>
                                        </p:tgtEl>
                                        <p:attrNameLst>
                                          <p:attrName>ppt_y</p:attrName>
                                        </p:attrNameLst>
                                      </p:cBhvr>
                                      <p:tavLst>
                                        <p:tav tm="0">
                                          <p:val>
                                            <p:strVal val="1+#ppt_h/2"/>
                                          </p:val>
                                        </p:tav>
                                        <p:tav tm="100000">
                                          <p:val>
                                            <p:strVal val="#ppt_y"/>
                                          </p:val>
                                        </p:tav>
                                      </p:tavLst>
                                    </p:anim>
                                  </p:childTnLst>
                                </p:cTn>
                              </p:par>
                              <p:par>
                                <p:cTn id="27" presetID="2" presetClass="entr" presetSubtype="4" fill="hold" nodeType="withEffect">
                                  <p:stCondLst>
                                    <p:cond delay="0"/>
                                  </p:stCondLst>
                                  <p:childTnLst>
                                    <p:set>
                                      <p:cBhvr>
                                        <p:cTn id="28" dur="1" fill="hold">
                                          <p:stCondLst>
                                            <p:cond delay="0"/>
                                          </p:stCondLst>
                                        </p:cTn>
                                        <p:tgtEl>
                                          <p:spTgt spid="122"/>
                                        </p:tgtEl>
                                        <p:attrNameLst>
                                          <p:attrName>style.visibility</p:attrName>
                                        </p:attrNameLst>
                                      </p:cBhvr>
                                      <p:to>
                                        <p:strVal val="visible"/>
                                      </p:to>
                                    </p:set>
                                    <p:anim calcmode="lin" valueType="num">
                                      <p:cBhvr additive="base">
                                        <p:cTn id="29" dur="500" fill="hold"/>
                                        <p:tgtEl>
                                          <p:spTgt spid="122"/>
                                        </p:tgtEl>
                                        <p:attrNameLst>
                                          <p:attrName>ppt_x</p:attrName>
                                        </p:attrNameLst>
                                      </p:cBhvr>
                                      <p:tavLst>
                                        <p:tav tm="0">
                                          <p:val>
                                            <p:strVal val="#ppt_x"/>
                                          </p:val>
                                        </p:tav>
                                        <p:tav tm="100000">
                                          <p:val>
                                            <p:strVal val="#ppt_x"/>
                                          </p:val>
                                        </p:tav>
                                      </p:tavLst>
                                    </p:anim>
                                    <p:anim calcmode="lin" valueType="num">
                                      <p:cBhvr additive="base">
                                        <p:cTn id="30" dur="500" fill="hold"/>
                                        <p:tgtEl>
                                          <p:spTgt spid="122"/>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126"/>
                                        </p:tgtEl>
                                        <p:attrNameLst>
                                          <p:attrName>style.visibility</p:attrName>
                                        </p:attrNameLst>
                                      </p:cBhvr>
                                      <p:to>
                                        <p:strVal val="visible"/>
                                      </p:to>
                                    </p:set>
                                    <p:anim calcmode="lin" valueType="num">
                                      <p:cBhvr additive="base">
                                        <p:cTn id="33" dur="500" fill="hold"/>
                                        <p:tgtEl>
                                          <p:spTgt spid="126"/>
                                        </p:tgtEl>
                                        <p:attrNameLst>
                                          <p:attrName>ppt_x</p:attrName>
                                        </p:attrNameLst>
                                      </p:cBhvr>
                                      <p:tavLst>
                                        <p:tav tm="0">
                                          <p:val>
                                            <p:strVal val="#ppt_x"/>
                                          </p:val>
                                        </p:tav>
                                        <p:tav tm="100000">
                                          <p:val>
                                            <p:strVal val="#ppt_x"/>
                                          </p:val>
                                        </p:tav>
                                      </p:tavLst>
                                    </p:anim>
                                    <p:anim calcmode="lin" valueType="num">
                                      <p:cBhvr additive="base">
                                        <p:cTn id="34" dur="500" fill="hold"/>
                                        <p:tgtEl>
                                          <p:spTgt spid="126"/>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20"/>
                                        </p:tgtEl>
                                        <p:attrNameLst>
                                          <p:attrName>style.visibility</p:attrName>
                                        </p:attrNameLst>
                                      </p:cBhvr>
                                      <p:to>
                                        <p:strVal val="visible"/>
                                      </p:to>
                                    </p:set>
                                    <p:anim calcmode="lin" valueType="num">
                                      <p:cBhvr additive="base">
                                        <p:cTn id="37" dur="500" fill="hold"/>
                                        <p:tgtEl>
                                          <p:spTgt spid="120"/>
                                        </p:tgtEl>
                                        <p:attrNameLst>
                                          <p:attrName>ppt_x</p:attrName>
                                        </p:attrNameLst>
                                      </p:cBhvr>
                                      <p:tavLst>
                                        <p:tav tm="0">
                                          <p:val>
                                            <p:strVal val="#ppt_x"/>
                                          </p:val>
                                        </p:tav>
                                        <p:tav tm="100000">
                                          <p:val>
                                            <p:strVal val="#ppt_x"/>
                                          </p:val>
                                        </p:tav>
                                      </p:tavLst>
                                    </p:anim>
                                    <p:anim calcmode="lin" valueType="num">
                                      <p:cBhvr additive="base">
                                        <p:cTn id="38" dur="500" fill="hold"/>
                                        <p:tgtEl>
                                          <p:spTgt spid="120"/>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79"/>
                                        </p:tgtEl>
                                        <p:attrNameLst>
                                          <p:attrName>style.visibility</p:attrName>
                                        </p:attrNameLst>
                                      </p:cBhvr>
                                      <p:to>
                                        <p:strVal val="visible"/>
                                      </p:to>
                                    </p:set>
                                    <p:anim calcmode="lin" valueType="num">
                                      <p:cBhvr additive="base">
                                        <p:cTn id="43" dur="500" fill="hold"/>
                                        <p:tgtEl>
                                          <p:spTgt spid="79"/>
                                        </p:tgtEl>
                                        <p:attrNameLst>
                                          <p:attrName>ppt_x</p:attrName>
                                        </p:attrNameLst>
                                      </p:cBhvr>
                                      <p:tavLst>
                                        <p:tav tm="0">
                                          <p:val>
                                            <p:strVal val="#ppt_x"/>
                                          </p:val>
                                        </p:tav>
                                        <p:tav tm="100000">
                                          <p:val>
                                            <p:strVal val="#ppt_x"/>
                                          </p:val>
                                        </p:tav>
                                      </p:tavLst>
                                    </p:anim>
                                    <p:anim calcmode="lin" valueType="num">
                                      <p:cBhvr additive="base">
                                        <p:cTn id="44" dur="500" fill="hold"/>
                                        <p:tgtEl>
                                          <p:spTgt spid="79"/>
                                        </p:tgtEl>
                                        <p:attrNameLst>
                                          <p:attrName>ppt_y</p:attrName>
                                        </p:attrNameLst>
                                      </p:cBhvr>
                                      <p:tavLst>
                                        <p:tav tm="0">
                                          <p:val>
                                            <p:strVal val="1+#ppt_h/2"/>
                                          </p:val>
                                        </p:tav>
                                        <p:tav tm="100000">
                                          <p:val>
                                            <p:strVal val="#ppt_y"/>
                                          </p:val>
                                        </p:tav>
                                      </p:tavLst>
                                    </p:anim>
                                  </p:childTnLst>
                                </p:cTn>
                              </p:par>
                              <p:par>
                                <p:cTn id="45" presetID="2" presetClass="entr" presetSubtype="4" fill="hold" nodeType="withEffect">
                                  <p:stCondLst>
                                    <p:cond delay="0"/>
                                  </p:stCondLst>
                                  <p:childTnLst>
                                    <p:set>
                                      <p:cBhvr>
                                        <p:cTn id="46" dur="1" fill="hold">
                                          <p:stCondLst>
                                            <p:cond delay="0"/>
                                          </p:stCondLst>
                                        </p:cTn>
                                        <p:tgtEl>
                                          <p:spTgt spid="128"/>
                                        </p:tgtEl>
                                        <p:attrNameLst>
                                          <p:attrName>style.visibility</p:attrName>
                                        </p:attrNameLst>
                                      </p:cBhvr>
                                      <p:to>
                                        <p:strVal val="visible"/>
                                      </p:to>
                                    </p:set>
                                    <p:anim calcmode="lin" valueType="num">
                                      <p:cBhvr additive="base">
                                        <p:cTn id="47" dur="500" fill="hold"/>
                                        <p:tgtEl>
                                          <p:spTgt spid="128"/>
                                        </p:tgtEl>
                                        <p:attrNameLst>
                                          <p:attrName>ppt_x</p:attrName>
                                        </p:attrNameLst>
                                      </p:cBhvr>
                                      <p:tavLst>
                                        <p:tav tm="0">
                                          <p:val>
                                            <p:strVal val="#ppt_x"/>
                                          </p:val>
                                        </p:tav>
                                        <p:tav tm="100000">
                                          <p:val>
                                            <p:strVal val="#ppt_x"/>
                                          </p:val>
                                        </p:tav>
                                      </p:tavLst>
                                    </p:anim>
                                    <p:anim calcmode="lin" valueType="num">
                                      <p:cBhvr additive="base">
                                        <p:cTn id="48" dur="500" fill="hold"/>
                                        <p:tgtEl>
                                          <p:spTgt spid="12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136"/>
                                        </p:tgtEl>
                                        <p:attrNameLst>
                                          <p:attrName>style.visibility</p:attrName>
                                        </p:attrNameLst>
                                      </p:cBhvr>
                                      <p:to>
                                        <p:strVal val="visible"/>
                                      </p:to>
                                    </p:set>
                                    <p:anim calcmode="lin" valueType="num">
                                      <p:cBhvr additive="base">
                                        <p:cTn id="51" dur="500" fill="hold"/>
                                        <p:tgtEl>
                                          <p:spTgt spid="136"/>
                                        </p:tgtEl>
                                        <p:attrNameLst>
                                          <p:attrName>ppt_x</p:attrName>
                                        </p:attrNameLst>
                                      </p:cBhvr>
                                      <p:tavLst>
                                        <p:tav tm="0">
                                          <p:val>
                                            <p:strVal val="#ppt_x"/>
                                          </p:val>
                                        </p:tav>
                                        <p:tav tm="100000">
                                          <p:val>
                                            <p:strVal val="#ppt_x"/>
                                          </p:val>
                                        </p:tav>
                                      </p:tavLst>
                                    </p:anim>
                                    <p:anim calcmode="lin" valueType="num">
                                      <p:cBhvr additive="base">
                                        <p:cTn id="52" dur="500" fill="hold"/>
                                        <p:tgtEl>
                                          <p:spTgt spid="13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46" grpId="0"/>
      <p:bldP spid="120" grpId="0"/>
      <p:bldP spid="126" grpId="0"/>
      <p:bldP spid="13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15F0B05-98F9-C04E-9350-9A522673E751}"/>
              </a:ext>
            </a:extLst>
          </p:cNvPr>
          <p:cNvSpPr>
            <a:spLocks noGrp="1"/>
          </p:cNvSpPr>
          <p:nvPr>
            <p:ph idx="1"/>
          </p:nvPr>
        </p:nvSpPr>
        <p:spPr>
          <a:xfrm>
            <a:off x="1674421" y="344384"/>
            <a:ext cx="9830191" cy="5818910"/>
          </a:xfrm>
        </p:spPr>
        <p:txBody>
          <a:bodyPr/>
          <a:lstStyle/>
          <a:p>
            <a:pPr marL="0" indent="0">
              <a:buNone/>
            </a:pPr>
            <a:r>
              <a:rPr lang="en-US" dirty="0"/>
              <a:t>We Assume our function is a line function i.e.</a:t>
            </a:r>
          </a:p>
          <a:p>
            <a:pPr marL="914400" lvl="2" indent="0">
              <a:buNone/>
            </a:pPr>
            <a:r>
              <a:rPr lang="en-US" dirty="0"/>
              <a:t>Function(x) = mx + b</a:t>
            </a:r>
          </a:p>
        </p:txBody>
      </p:sp>
      <p:cxnSp>
        <p:nvCxnSpPr>
          <p:cNvPr id="5" name="Straight Arrow Connector 4">
            <a:extLst>
              <a:ext uri="{FF2B5EF4-FFF2-40B4-BE49-F238E27FC236}">
                <a16:creationId xmlns:a16="http://schemas.microsoft.com/office/drawing/2014/main" id="{A71185D3-6917-CF4F-BD9D-082182F0597D}"/>
              </a:ext>
            </a:extLst>
          </p:cNvPr>
          <p:cNvCxnSpPr/>
          <p:nvPr/>
        </p:nvCxnSpPr>
        <p:spPr>
          <a:xfrm>
            <a:off x="4690753" y="902525"/>
            <a:ext cx="317071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DAFFA7D8-8D40-3F46-A962-73A4DEDAF9AF}"/>
              </a:ext>
            </a:extLst>
          </p:cNvPr>
          <p:cNvSpPr txBox="1"/>
          <p:nvPr/>
        </p:nvSpPr>
        <p:spPr>
          <a:xfrm>
            <a:off x="7956467" y="717859"/>
            <a:ext cx="4156907" cy="369332"/>
          </a:xfrm>
          <a:prstGeom prst="rect">
            <a:avLst/>
          </a:prstGeom>
          <a:noFill/>
        </p:spPr>
        <p:txBody>
          <a:bodyPr wrap="square" rtlCol="0">
            <a:spAutoFit/>
          </a:bodyPr>
          <a:lstStyle/>
          <a:p>
            <a:r>
              <a:rPr lang="en-US" dirty="0"/>
              <a:t>m is the slope and b is the intercept</a:t>
            </a:r>
          </a:p>
        </p:txBody>
      </p:sp>
      <p:sp>
        <p:nvSpPr>
          <p:cNvPr id="7" name="TextBox 6">
            <a:extLst>
              <a:ext uri="{FF2B5EF4-FFF2-40B4-BE49-F238E27FC236}">
                <a16:creationId xmlns:a16="http://schemas.microsoft.com/office/drawing/2014/main" id="{C0A7853D-289E-B24C-BD64-6B2C7FC82F83}"/>
              </a:ext>
            </a:extLst>
          </p:cNvPr>
          <p:cNvSpPr txBox="1"/>
          <p:nvPr/>
        </p:nvSpPr>
        <p:spPr>
          <a:xfrm>
            <a:off x="8683983" y="999001"/>
            <a:ext cx="3429391" cy="923330"/>
          </a:xfrm>
          <a:prstGeom prst="rect">
            <a:avLst/>
          </a:prstGeom>
          <a:noFill/>
        </p:spPr>
        <p:txBody>
          <a:bodyPr wrap="square" rtlCol="0">
            <a:spAutoFit/>
          </a:bodyPr>
          <a:lstStyle/>
          <a:p>
            <a:r>
              <a:rPr lang="en-US" dirty="0">
                <a:hlinkClick r:id="rId2"/>
              </a:rPr>
              <a:t>https://math.wonderhowto.com/how-to/derive-equation-straight-line-303003/</a:t>
            </a:r>
            <a:r>
              <a:rPr lang="en-US" dirty="0"/>
              <a:t> </a:t>
            </a:r>
          </a:p>
        </p:txBody>
      </p:sp>
      <p:sp>
        <p:nvSpPr>
          <p:cNvPr id="8" name="TextBox 7">
            <a:extLst>
              <a:ext uri="{FF2B5EF4-FFF2-40B4-BE49-F238E27FC236}">
                <a16:creationId xmlns:a16="http://schemas.microsoft.com/office/drawing/2014/main" id="{FB08196C-B473-6B4D-8E3D-6D690F06B476}"/>
              </a:ext>
            </a:extLst>
          </p:cNvPr>
          <p:cNvSpPr txBox="1"/>
          <p:nvPr/>
        </p:nvSpPr>
        <p:spPr>
          <a:xfrm>
            <a:off x="1065659" y="1245726"/>
            <a:ext cx="6198920" cy="923330"/>
          </a:xfrm>
          <a:prstGeom prst="rect">
            <a:avLst/>
          </a:prstGeom>
          <a:noFill/>
        </p:spPr>
        <p:txBody>
          <a:bodyPr wrap="square" rtlCol="0">
            <a:spAutoFit/>
          </a:bodyPr>
          <a:lstStyle/>
          <a:p>
            <a:r>
              <a:rPr lang="en-US" dirty="0"/>
              <a:t>Since m and b are the only things we can vary, we want to identify the values of m and b such that our cost function is minimum.</a:t>
            </a:r>
          </a:p>
        </p:txBody>
      </p:sp>
      <p:cxnSp>
        <p:nvCxnSpPr>
          <p:cNvPr id="10" name="Straight Connector 9">
            <a:extLst>
              <a:ext uri="{FF2B5EF4-FFF2-40B4-BE49-F238E27FC236}">
                <a16:creationId xmlns:a16="http://schemas.microsoft.com/office/drawing/2014/main" id="{C772B57D-A962-3348-B490-B7818282AB6A}"/>
              </a:ext>
            </a:extLst>
          </p:cNvPr>
          <p:cNvCxnSpPr>
            <a:cxnSpLocks/>
          </p:cNvCxnSpPr>
          <p:nvPr/>
        </p:nvCxnSpPr>
        <p:spPr>
          <a:xfrm>
            <a:off x="4753877" y="2845661"/>
            <a:ext cx="0" cy="2731325"/>
          </a:xfrm>
          <a:prstGeom prst="line">
            <a:avLst/>
          </a:prstGeom>
        </p:spPr>
        <p:style>
          <a:lnRef idx="1">
            <a:schemeClr val="accent1"/>
          </a:lnRef>
          <a:fillRef idx="0">
            <a:schemeClr val="accent1"/>
          </a:fillRef>
          <a:effectRef idx="0">
            <a:schemeClr val="accent1"/>
          </a:effectRef>
          <a:fontRef idx="minor">
            <a:schemeClr val="tx1"/>
          </a:fontRef>
        </p:style>
      </p:cxnSp>
      <p:sp>
        <p:nvSpPr>
          <p:cNvPr id="12" name="TextBox 11">
            <a:extLst>
              <a:ext uri="{FF2B5EF4-FFF2-40B4-BE49-F238E27FC236}">
                <a16:creationId xmlns:a16="http://schemas.microsoft.com/office/drawing/2014/main" id="{7C39A35A-E1D4-E64D-ABDF-3FF929A9985B}"/>
              </a:ext>
            </a:extLst>
          </p:cNvPr>
          <p:cNvSpPr txBox="1"/>
          <p:nvPr/>
        </p:nvSpPr>
        <p:spPr>
          <a:xfrm>
            <a:off x="3452922" y="2264155"/>
            <a:ext cx="2722220" cy="369332"/>
          </a:xfrm>
          <a:prstGeom prst="rect">
            <a:avLst/>
          </a:prstGeom>
          <a:noFill/>
        </p:spPr>
        <p:txBody>
          <a:bodyPr wrap="none" rtlCol="0">
            <a:spAutoFit/>
          </a:bodyPr>
          <a:lstStyle/>
          <a:p>
            <a:r>
              <a:rPr lang="en-US" dirty="0"/>
              <a:t>Average Cost function</a:t>
            </a:r>
          </a:p>
        </p:txBody>
      </p:sp>
      <p:cxnSp>
        <p:nvCxnSpPr>
          <p:cNvPr id="18" name="Straight Arrow Connector 17">
            <a:extLst>
              <a:ext uri="{FF2B5EF4-FFF2-40B4-BE49-F238E27FC236}">
                <a16:creationId xmlns:a16="http://schemas.microsoft.com/office/drawing/2014/main" id="{537822ED-A215-8946-80B4-4A0112AEF6C7}"/>
              </a:ext>
            </a:extLst>
          </p:cNvPr>
          <p:cNvCxnSpPr>
            <a:cxnSpLocks/>
          </p:cNvCxnSpPr>
          <p:nvPr/>
        </p:nvCxnSpPr>
        <p:spPr>
          <a:xfrm>
            <a:off x="2849172" y="3585693"/>
            <a:ext cx="1" cy="4108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Left Brace 18">
            <a:extLst>
              <a:ext uri="{FF2B5EF4-FFF2-40B4-BE49-F238E27FC236}">
                <a16:creationId xmlns:a16="http://schemas.microsoft.com/office/drawing/2014/main" id="{383AB6F8-2964-144A-B14F-58216E836969}"/>
              </a:ext>
            </a:extLst>
          </p:cNvPr>
          <p:cNvSpPr/>
          <p:nvPr/>
        </p:nvSpPr>
        <p:spPr>
          <a:xfrm rot="16200000">
            <a:off x="2516224" y="4170600"/>
            <a:ext cx="628424" cy="3846883"/>
          </a:xfrm>
          <a:prstGeom prst="leftBrace">
            <a:avLst>
              <a:gd name="adj1" fmla="val 8333"/>
              <a:gd name="adj2" fmla="val 3502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3" name="TextBox 22">
            <a:extLst>
              <a:ext uri="{FF2B5EF4-FFF2-40B4-BE49-F238E27FC236}">
                <a16:creationId xmlns:a16="http://schemas.microsoft.com/office/drawing/2014/main" id="{FEA253D4-40F7-B645-A3D8-0056312034B2}"/>
              </a:ext>
            </a:extLst>
          </p:cNvPr>
          <p:cNvSpPr txBox="1"/>
          <p:nvPr/>
        </p:nvSpPr>
        <p:spPr>
          <a:xfrm>
            <a:off x="1674421" y="6366137"/>
            <a:ext cx="1237839" cy="369332"/>
          </a:xfrm>
          <a:prstGeom prst="rect">
            <a:avLst/>
          </a:prstGeom>
          <a:noFill/>
        </p:spPr>
        <p:txBody>
          <a:bodyPr wrap="none" rtlCol="0">
            <a:spAutoFit/>
          </a:bodyPr>
          <a:lstStyle/>
          <a:p>
            <a:r>
              <a:rPr lang="en-US" dirty="0"/>
              <a:t>Bad way!</a:t>
            </a:r>
          </a:p>
        </p:txBody>
      </p:sp>
      <p:sp>
        <p:nvSpPr>
          <p:cNvPr id="24" name="TextBox 23">
            <a:extLst>
              <a:ext uri="{FF2B5EF4-FFF2-40B4-BE49-F238E27FC236}">
                <a16:creationId xmlns:a16="http://schemas.microsoft.com/office/drawing/2014/main" id="{210A0ECE-ADA9-1C4F-990C-9C1F2BF4AD85}"/>
              </a:ext>
            </a:extLst>
          </p:cNvPr>
          <p:cNvSpPr txBox="1"/>
          <p:nvPr/>
        </p:nvSpPr>
        <p:spPr>
          <a:xfrm>
            <a:off x="5719880" y="2715748"/>
            <a:ext cx="3536546" cy="1200329"/>
          </a:xfrm>
          <a:prstGeom prst="rect">
            <a:avLst/>
          </a:prstGeom>
          <a:noFill/>
        </p:spPr>
        <p:txBody>
          <a:bodyPr wrap="none" rtlCol="0">
            <a:spAutoFit/>
          </a:bodyPr>
          <a:lstStyle/>
          <a:p>
            <a:r>
              <a:rPr lang="en-US" dirty="0"/>
              <a:t> n</a:t>
            </a:r>
          </a:p>
          <a:p>
            <a:r>
              <a:rPr lang="en-US" dirty="0"/>
              <a:t>⎲</a:t>
            </a:r>
          </a:p>
          <a:p>
            <a:r>
              <a:rPr lang="en-US" dirty="0"/>
              <a:t>⎳	(Function(x</a:t>
            </a:r>
            <a:r>
              <a:rPr lang="en-US" baseline="-25000" dirty="0"/>
              <a:t>i</a:t>
            </a:r>
            <a:r>
              <a:rPr lang="en-US" dirty="0"/>
              <a:t>) – (y</a:t>
            </a:r>
            <a:r>
              <a:rPr lang="en-US" baseline="-25000" dirty="0"/>
              <a:t>i</a:t>
            </a:r>
            <a:r>
              <a:rPr lang="en-US" dirty="0"/>
              <a:t>))</a:t>
            </a:r>
            <a:r>
              <a:rPr lang="en-US" baseline="30000" dirty="0"/>
              <a:t>2</a:t>
            </a:r>
            <a:r>
              <a:rPr lang="en-US" dirty="0"/>
              <a:t> / N = 0</a:t>
            </a:r>
          </a:p>
          <a:p>
            <a:r>
              <a:rPr lang="en-US" dirty="0"/>
              <a:t>i=0</a:t>
            </a:r>
          </a:p>
        </p:txBody>
      </p:sp>
      <p:cxnSp>
        <p:nvCxnSpPr>
          <p:cNvPr id="30" name="Straight Arrow Connector 29">
            <a:extLst>
              <a:ext uri="{FF2B5EF4-FFF2-40B4-BE49-F238E27FC236}">
                <a16:creationId xmlns:a16="http://schemas.microsoft.com/office/drawing/2014/main" id="{5DD3CAE1-FB56-C24A-B0E5-F0D37EC67867}"/>
              </a:ext>
            </a:extLst>
          </p:cNvPr>
          <p:cNvCxnSpPr>
            <a:cxnSpLocks/>
          </p:cNvCxnSpPr>
          <p:nvPr/>
        </p:nvCxnSpPr>
        <p:spPr>
          <a:xfrm>
            <a:off x="7488153" y="3651174"/>
            <a:ext cx="0" cy="2941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A0DE94D9-FB7B-9B4E-95DC-88082ADC67FC}"/>
              </a:ext>
            </a:extLst>
          </p:cNvPr>
          <p:cNvSpPr txBox="1"/>
          <p:nvPr/>
        </p:nvSpPr>
        <p:spPr>
          <a:xfrm>
            <a:off x="5422523" y="3938878"/>
            <a:ext cx="4131259" cy="646331"/>
          </a:xfrm>
          <a:prstGeom prst="rect">
            <a:avLst/>
          </a:prstGeom>
          <a:noFill/>
        </p:spPr>
        <p:txBody>
          <a:bodyPr wrap="none" rtlCol="0">
            <a:spAutoFit/>
          </a:bodyPr>
          <a:lstStyle/>
          <a:p>
            <a:r>
              <a:rPr lang="en-US" dirty="0"/>
              <a:t>Average of (error)</a:t>
            </a:r>
            <a:r>
              <a:rPr lang="en-US" baseline="30000" dirty="0"/>
              <a:t>2 </a:t>
            </a:r>
            <a:r>
              <a:rPr lang="en-US" dirty="0"/>
              <a:t>for training data</a:t>
            </a:r>
          </a:p>
          <a:p>
            <a:r>
              <a:rPr lang="en-US" baseline="30000" dirty="0"/>
              <a:t>Should be minimum</a:t>
            </a:r>
            <a:endParaRPr lang="en-US" dirty="0"/>
          </a:p>
        </p:txBody>
      </p:sp>
      <p:cxnSp>
        <p:nvCxnSpPr>
          <p:cNvPr id="36" name="Straight Arrow Connector 35">
            <a:extLst>
              <a:ext uri="{FF2B5EF4-FFF2-40B4-BE49-F238E27FC236}">
                <a16:creationId xmlns:a16="http://schemas.microsoft.com/office/drawing/2014/main" id="{56996B9C-07BF-EB46-84D7-2D2159FEEB12}"/>
              </a:ext>
            </a:extLst>
          </p:cNvPr>
          <p:cNvCxnSpPr>
            <a:cxnSpLocks/>
          </p:cNvCxnSpPr>
          <p:nvPr/>
        </p:nvCxnSpPr>
        <p:spPr>
          <a:xfrm flipV="1">
            <a:off x="9500877" y="4119831"/>
            <a:ext cx="483213" cy="71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F7CEBE70-546C-C942-A21A-564F1A76B14D}"/>
              </a:ext>
            </a:extLst>
          </p:cNvPr>
          <p:cNvSpPr txBox="1"/>
          <p:nvPr/>
        </p:nvSpPr>
        <p:spPr>
          <a:xfrm>
            <a:off x="9984090" y="3369745"/>
            <a:ext cx="1891741" cy="1477328"/>
          </a:xfrm>
          <a:prstGeom prst="rect">
            <a:avLst/>
          </a:prstGeom>
          <a:noFill/>
        </p:spPr>
        <p:txBody>
          <a:bodyPr wrap="square" rtlCol="0">
            <a:spAutoFit/>
          </a:bodyPr>
          <a:lstStyle/>
          <a:p>
            <a:r>
              <a:rPr lang="en-US" dirty="0"/>
              <a:t>Why?</a:t>
            </a:r>
          </a:p>
          <a:p>
            <a:r>
              <a:rPr lang="en-US" dirty="0">
                <a:hlinkClick r:id="rId3"/>
              </a:rPr>
              <a:t>https://www.mathsisfun.com/data/standard-deviation.html</a:t>
            </a:r>
            <a:r>
              <a:rPr lang="en-US" dirty="0"/>
              <a:t> </a:t>
            </a:r>
          </a:p>
        </p:txBody>
      </p:sp>
      <p:sp>
        <p:nvSpPr>
          <p:cNvPr id="38" name="Left Brace 37">
            <a:extLst>
              <a:ext uri="{FF2B5EF4-FFF2-40B4-BE49-F238E27FC236}">
                <a16:creationId xmlns:a16="http://schemas.microsoft.com/office/drawing/2014/main" id="{70E072D2-2BFF-A245-A88B-34EB90E05F02}"/>
              </a:ext>
            </a:extLst>
          </p:cNvPr>
          <p:cNvSpPr/>
          <p:nvPr/>
        </p:nvSpPr>
        <p:spPr>
          <a:xfrm rot="16200000">
            <a:off x="6972724" y="4449247"/>
            <a:ext cx="628424" cy="3215861"/>
          </a:xfrm>
          <a:prstGeom prst="leftBrace">
            <a:avLst>
              <a:gd name="adj1" fmla="val 8333"/>
              <a:gd name="adj2" fmla="val 35024"/>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9" name="TextBox 38">
            <a:extLst>
              <a:ext uri="{FF2B5EF4-FFF2-40B4-BE49-F238E27FC236}">
                <a16:creationId xmlns:a16="http://schemas.microsoft.com/office/drawing/2014/main" id="{A8B496B7-2B67-F547-BB96-1366947A366F}"/>
              </a:ext>
            </a:extLst>
          </p:cNvPr>
          <p:cNvSpPr txBox="1"/>
          <p:nvPr/>
        </p:nvSpPr>
        <p:spPr>
          <a:xfrm>
            <a:off x="5679005" y="6344068"/>
            <a:ext cx="1449436" cy="369332"/>
          </a:xfrm>
          <a:prstGeom prst="rect">
            <a:avLst/>
          </a:prstGeom>
          <a:noFill/>
        </p:spPr>
        <p:txBody>
          <a:bodyPr wrap="none" rtlCol="0">
            <a:spAutoFit/>
          </a:bodyPr>
          <a:lstStyle/>
          <a:p>
            <a:r>
              <a:rPr lang="en-US" dirty="0"/>
              <a:t>Better way!</a:t>
            </a:r>
          </a:p>
        </p:txBody>
      </p:sp>
      <p:sp>
        <p:nvSpPr>
          <p:cNvPr id="40" name="TextBox 39">
            <a:extLst>
              <a:ext uri="{FF2B5EF4-FFF2-40B4-BE49-F238E27FC236}">
                <a16:creationId xmlns:a16="http://schemas.microsoft.com/office/drawing/2014/main" id="{AD6A4903-F40B-7747-85F3-E357B08C80E1}"/>
              </a:ext>
            </a:extLst>
          </p:cNvPr>
          <p:cNvSpPr txBox="1"/>
          <p:nvPr/>
        </p:nvSpPr>
        <p:spPr>
          <a:xfrm>
            <a:off x="5679005" y="4361498"/>
            <a:ext cx="3196709" cy="1200329"/>
          </a:xfrm>
          <a:prstGeom prst="rect">
            <a:avLst/>
          </a:prstGeom>
          <a:noFill/>
        </p:spPr>
        <p:txBody>
          <a:bodyPr wrap="none" rtlCol="0">
            <a:spAutoFit/>
          </a:bodyPr>
          <a:lstStyle/>
          <a:p>
            <a:r>
              <a:rPr lang="en-US" dirty="0"/>
              <a:t> n</a:t>
            </a:r>
          </a:p>
          <a:p>
            <a:r>
              <a:rPr lang="en-US" dirty="0"/>
              <a:t>⎲</a:t>
            </a:r>
          </a:p>
          <a:p>
            <a:r>
              <a:rPr lang="en-US" dirty="0"/>
              <a:t>⎳	((mx</a:t>
            </a:r>
            <a:r>
              <a:rPr lang="en-US" baseline="-25000" dirty="0"/>
              <a:t>i </a:t>
            </a:r>
            <a:r>
              <a:rPr lang="en-US" dirty="0"/>
              <a:t>+ b) – (y</a:t>
            </a:r>
            <a:r>
              <a:rPr lang="en-US" baseline="-25000" dirty="0"/>
              <a:t>i</a:t>
            </a:r>
            <a:r>
              <a:rPr lang="en-US" dirty="0"/>
              <a:t>))</a:t>
            </a:r>
            <a:r>
              <a:rPr lang="en-US" baseline="30000" dirty="0"/>
              <a:t>2</a:t>
            </a:r>
            <a:r>
              <a:rPr lang="en-US" dirty="0"/>
              <a:t> / N = 0</a:t>
            </a:r>
          </a:p>
          <a:p>
            <a:r>
              <a:rPr lang="en-US" dirty="0"/>
              <a:t>i=0</a:t>
            </a:r>
          </a:p>
        </p:txBody>
      </p:sp>
      <p:cxnSp>
        <p:nvCxnSpPr>
          <p:cNvPr id="42" name="Straight Arrow Connector 41">
            <a:extLst>
              <a:ext uri="{FF2B5EF4-FFF2-40B4-BE49-F238E27FC236}">
                <a16:creationId xmlns:a16="http://schemas.microsoft.com/office/drawing/2014/main" id="{534C0A4A-89B4-0646-960E-C63F736DAF25}"/>
              </a:ext>
            </a:extLst>
          </p:cNvPr>
          <p:cNvCxnSpPr>
            <a:cxnSpLocks/>
          </p:cNvCxnSpPr>
          <p:nvPr/>
        </p:nvCxnSpPr>
        <p:spPr>
          <a:xfrm>
            <a:off x="7488153" y="4457109"/>
            <a:ext cx="0" cy="29410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TextBox 45">
            <a:extLst>
              <a:ext uri="{FF2B5EF4-FFF2-40B4-BE49-F238E27FC236}">
                <a16:creationId xmlns:a16="http://schemas.microsoft.com/office/drawing/2014/main" id="{E782069B-CD54-4146-915C-CC1B735BE610}"/>
              </a:ext>
            </a:extLst>
          </p:cNvPr>
          <p:cNvSpPr txBox="1"/>
          <p:nvPr/>
        </p:nvSpPr>
        <p:spPr>
          <a:xfrm>
            <a:off x="1239167" y="2597897"/>
            <a:ext cx="3451586" cy="1200329"/>
          </a:xfrm>
          <a:prstGeom prst="rect">
            <a:avLst/>
          </a:prstGeom>
          <a:noFill/>
        </p:spPr>
        <p:txBody>
          <a:bodyPr wrap="none" rtlCol="0">
            <a:spAutoFit/>
          </a:bodyPr>
          <a:lstStyle/>
          <a:p>
            <a:r>
              <a:rPr lang="en-US" dirty="0"/>
              <a:t> n</a:t>
            </a:r>
          </a:p>
          <a:p>
            <a:r>
              <a:rPr lang="en-US" dirty="0"/>
              <a:t>⎲</a:t>
            </a:r>
          </a:p>
          <a:p>
            <a:r>
              <a:rPr lang="en-US" dirty="0"/>
              <a:t>⎳	(Function(x</a:t>
            </a:r>
            <a:r>
              <a:rPr lang="en-US" baseline="-25000" dirty="0"/>
              <a:t>i</a:t>
            </a:r>
            <a:r>
              <a:rPr lang="en-US" dirty="0"/>
              <a:t>) – (y</a:t>
            </a:r>
            <a:r>
              <a:rPr lang="en-US" baseline="-25000" dirty="0"/>
              <a:t>i</a:t>
            </a:r>
            <a:r>
              <a:rPr lang="en-US" dirty="0"/>
              <a:t>) )/ N = 0</a:t>
            </a:r>
          </a:p>
          <a:p>
            <a:r>
              <a:rPr lang="en-US" dirty="0"/>
              <a:t>i=0</a:t>
            </a:r>
          </a:p>
        </p:txBody>
      </p:sp>
      <p:sp>
        <p:nvSpPr>
          <p:cNvPr id="51" name="TextBox 50">
            <a:extLst>
              <a:ext uri="{FF2B5EF4-FFF2-40B4-BE49-F238E27FC236}">
                <a16:creationId xmlns:a16="http://schemas.microsoft.com/office/drawing/2014/main" id="{7F35CA0B-FF57-E943-8CF1-9B64ECF9188D}"/>
              </a:ext>
            </a:extLst>
          </p:cNvPr>
          <p:cNvSpPr txBox="1"/>
          <p:nvPr/>
        </p:nvSpPr>
        <p:spPr>
          <a:xfrm>
            <a:off x="906994" y="4048868"/>
            <a:ext cx="3961341" cy="646331"/>
          </a:xfrm>
          <a:prstGeom prst="rect">
            <a:avLst/>
          </a:prstGeom>
          <a:noFill/>
        </p:spPr>
        <p:txBody>
          <a:bodyPr wrap="none" rtlCol="0">
            <a:spAutoFit/>
          </a:bodyPr>
          <a:lstStyle/>
          <a:p>
            <a:r>
              <a:rPr lang="en-US" dirty="0"/>
              <a:t>Average of error</a:t>
            </a:r>
            <a:r>
              <a:rPr lang="en-US" baseline="30000" dirty="0"/>
              <a:t> </a:t>
            </a:r>
            <a:r>
              <a:rPr lang="en-US" dirty="0"/>
              <a:t>for training data</a:t>
            </a:r>
          </a:p>
          <a:p>
            <a:r>
              <a:rPr lang="en-US" baseline="30000" dirty="0"/>
              <a:t>Should be minimum</a:t>
            </a:r>
            <a:endParaRPr lang="en-US" dirty="0"/>
          </a:p>
        </p:txBody>
      </p:sp>
      <p:sp>
        <p:nvSpPr>
          <p:cNvPr id="52" name="TextBox 51">
            <a:extLst>
              <a:ext uri="{FF2B5EF4-FFF2-40B4-BE49-F238E27FC236}">
                <a16:creationId xmlns:a16="http://schemas.microsoft.com/office/drawing/2014/main" id="{E9B53C36-6FEC-F243-A0F2-4C0220AEEC94}"/>
              </a:ext>
            </a:extLst>
          </p:cNvPr>
          <p:cNvSpPr txBox="1"/>
          <p:nvPr/>
        </p:nvSpPr>
        <p:spPr>
          <a:xfrm>
            <a:off x="1094080" y="4613442"/>
            <a:ext cx="3196709" cy="1200329"/>
          </a:xfrm>
          <a:prstGeom prst="rect">
            <a:avLst/>
          </a:prstGeom>
          <a:noFill/>
        </p:spPr>
        <p:txBody>
          <a:bodyPr wrap="none" rtlCol="0">
            <a:spAutoFit/>
          </a:bodyPr>
          <a:lstStyle/>
          <a:p>
            <a:r>
              <a:rPr lang="en-US" dirty="0"/>
              <a:t> n</a:t>
            </a:r>
          </a:p>
          <a:p>
            <a:r>
              <a:rPr lang="en-US" dirty="0"/>
              <a:t>⎲</a:t>
            </a:r>
          </a:p>
          <a:p>
            <a:r>
              <a:rPr lang="en-US" dirty="0"/>
              <a:t>⎳	((mx</a:t>
            </a:r>
            <a:r>
              <a:rPr lang="en-US" baseline="-25000" dirty="0"/>
              <a:t>i </a:t>
            </a:r>
            <a:r>
              <a:rPr lang="en-US" dirty="0"/>
              <a:t>+ b) – (y</a:t>
            </a:r>
            <a:r>
              <a:rPr lang="en-US" baseline="-25000" dirty="0"/>
              <a:t>i</a:t>
            </a:r>
            <a:r>
              <a:rPr lang="en-US" dirty="0"/>
              <a:t>)) / N = 0</a:t>
            </a:r>
          </a:p>
          <a:p>
            <a:r>
              <a:rPr lang="en-US" dirty="0"/>
              <a:t>i=0</a:t>
            </a:r>
          </a:p>
        </p:txBody>
      </p:sp>
      <p:cxnSp>
        <p:nvCxnSpPr>
          <p:cNvPr id="53" name="Straight Arrow Connector 52">
            <a:extLst>
              <a:ext uri="{FF2B5EF4-FFF2-40B4-BE49-F238E27FC236}">
                <a16:creationId xmlns:a16="http://schemas.microsoft.com/office/drawing/2014/main" id="{B35EC8C3-0F42-674F-970D-0DB24B779F4A}"/>
              </a:ext>
            </a:extLst>
          </p:cNvPr>
          <p:cNvCxnSpPr>
            <a:cxnSpLocks/>
          </p:cNvCxnSpPr>
          <p:nvPr/>
        </p:nvCxnSpPr>
        <p:spPr>
          <a:xfrm>
            <a:off x="2830435" y="4591197"/>
            <a:ext cx="1" cy="41084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1863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anim calcmode="lin" valueType="num">
                                      <p:cBhvr additive="base">
                                        <p:cTn id="11"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fill="hold"/>
                                        <p:tgtEl>
                                          <p:spTgt spid="7"/>
                                        </p:tgtEl>
                                        <p:attrNameLst>
                                          <p:attrName>ppt_x</p:attrName>
                                        </p:attrNameLst>
                                      </p:cBhvr>
                                      <p:tavLst>
                                        <p:tav tm="0">
                                          <p:val>
                                            <p:strVal val="#ppt_x"/>
                                          </p:val>
                                        </p:tav>
                                        <p:tav tm="100000">
                                          <p:val>
                                            <p:strVal val="#ppt_x"/>
                                          </p:val>
                                        </p:tav>
                                      </p:tavLst>
                                    </p:anim>
                                    <p:anim calcmode="lin" valueType="num">
                                      <p:cBhvr additive="base">
                                        <p:cTn id="22" dur="500" fill="hold"/>
                                        <p:tgtEl>
                                          <p:spTgt spid="7"/>
                                        </p:tgtEl>
                                        <p:attrNameLst>
                                          <p:attrName>ppt_y</p:attrName>
                                        </p:attrNameLst>
                                      </p:cBhvr>
                                      <p:tavLst>
                                        <p:tav tm="0">
                                          <p:val>
                                            <p:strVal val="1+#ppt_h/2"/>
                                          </p:val>
                                        </p:tav>
                                        <p:tav tm="100000">
                                          <p:val>
                                            <p:strVal val="#ppt_y"/>
                                          </p:val>
                                        </p:tav>
                                      </p:tavLst>
                                    </p:anim>
                                  </p:childTnLst>
                                </p:cTn>
                              </p:par>
                              <p:par>
                                <p:cTn id="23" presetID="2" presetClass="entr" presetSubtype="4"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additive="base">
                                        <p:cTn id="25" dur="500" fill="hold"/>
                                        <p:tgtEl>
                                          <p:spTgt spid="6"/>
                                        </p:tgtEl>
                                        <p:attrNameLst>
                                          <p:attrName>ppt_x</p:attrName>
                                        </p:attrNameLst>
                                      </p:cBhvr>
                                      <p:tavLst>
                                        <p:tav tm="0">
                                          <p:val>
                                            <p:strVal val="#ppt_x"/>
                                          </p:val>
                                        </p:tav>
                                        <p:tav tm="100000">
                                          <p:val>
                                            <p:strVal val="#ppt_x"/>
                                          </p:val>
                                        </p:tav>
                                      </p:tavLst>
                                    </p:anim>
                                    <p:anim calcmode="lin" valueType="num">
                                      <p:cBhvr additive="base">
                                        <p:cTn id="26"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additive="base">
                                        <p:cTn id="37" dur="500" fill="hold"/>
                                        <p:tgtEl>
                                          <p:spTgt spid="12"/>
                                        </p:tgtEl>
                                        <p:attrNameLst>
                                          <p:attrName>ppt_x</p:attrName>
                                        </p:attrNameLst>
                                      </p:cBhvr>
                                      <p:tavLst>
                                        <p:tav tm="0">
                                          <p:val>
                                            <p:strVal val="#ppt_x"/>
                                          </p:val>
                                        </p:tav>
                                        <p:tav tm="100000">
                                          <p:val>
                                            <p:strVal val="#ppt_x"/>
                                          </p:val>
                                        </p:tav>
                                      </p:tavLst>
                                    </p:anim>
                                    <p:anim calcmode="lin" valueType="num">
                                      <p:cBhvr additive="base">
                                        <p:cTn id="3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46"/>
                                        </p:tgtEl>
                                        <p:attrNameLst>
                                          <p:attrName>style.visibility</p:attrName>
                                        </p:attrNameLst>
                                      </p:cBhvr>
                                      <p:to>
                                        <p:strVal val="visible"/>
                                      </p:to>
                                    </p:set>
                                    <p:anim calcmode="lin" valueType="num">
                                      <p:cBhvr additive="base">
                                        <p:cTn id="43" dur="500" fill="hold"/>
                                        <p:tgtEl>
                                          <p:spTgt spid="46"/>
                                        </p:tgtEl>
                                        <p:attrNameLst>
                                          <p:attrName>ppt_x</p:attrName>
                                        </p:attrNameLst>
                                      </p:cBhvr>
                                      <p:tavLst>
                                        <p:tav tm="0">
                                          <p:val>
                                            <p:strVal val="#ppt_x"/>
                                          </p:val>
                                        </p:tav>
                                        <p:tav tm="100000">
                                          <p:val>
                                            <p:strVal val="#ppt_x"/>
                                          </p:val>
                                        </p:tav>
                                      </p:tavLst>
                                    </p:anim>
                                    <p:anim calcmode="lin" valueType="num">
                                      <p:cBhvr additive="base">
                                        <p:cTn id="44"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18"/>
                                        </p:tgtEl>
                                        <p:attrNameLst>
                                          <p:attrName>style.visibility</p:attrName>
                                        </p:attrNameLst>
                                      </p:cBhvr>
                                      <p:to>
                                        <p:strVal val="visible"/>
                                      </p:to>
                                    </p:set>
                                    <p:anim calcmode="lin" valueType="num">
                                      <p:cBhvr additive="base">
                                        <p:cTn id="49" dur="500" fill="hold"/>
                                        <p:tgtEl>
                                          <p:spTgt spid="18"/>
                                        </p:tgtEl>
                                        <p:attrNameLst>
                                          <p:attrName>ppt_x</p:attrName>
                                        </p:attrNameLst>
                                      </p:cBhvr>
                                      <p:tavLst>
                                        <p:tav tm="0">
                                          <p:val>
                                            <p:strVal val="#ppt_x"/>
                                          </p:val>
                                        </p:tav>
                                        <p:tav tm="100000">
                                          <p:val>
                                            <p:strVal val="#ppt_x"/>
                                          </p:val>
                                        </p:tav>
                                      </p:tavLst>
                                    </p:anim>
                                    <p:anim calcmode="lin" valueType="num">
                                      <p:cBhvr additive="base">
                                        <p:cTn id="5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51"/>
                                        </p:tgtEl>
                                        <p:attrNameLst>
                                          <p:attrName>style.visibility</p:attrName>
                                        </p:attrNameLst>
                                      </p:cBhvr>
                                      <p:to>
                                        <p:strVal val="visible"/>
                                      </p:to>
                                    </p:set>
                                    <p:anim calcmode="lin" valueType="num">
                                      <p:cBhvr additive="base">
                                        <p:cTn id="55" dur="500" fill="hold"/>
                                        <p:tgtEl>
                                          <p:spTgt spid="51"/>
                                        </p:tgtEl>
                                        <p:attrNameLst>
                                          <p:attrName>ppt_x</p:attrName>
                                        </p:attrNameLst>
                                      </p:cBhvr>
                                      <p:tavLst>
                                        <p:tav tm="0">
                                          <p:val>
                                            <p:strVal val="#ppt_x"/>
                                          </p:val>
                                        </p:tav>
                                        <p:tav tm="100000">
                                          <p:val>
                                            <p:strVal val="#ppt_x"/>
                                          </p:val>
                                        </p:tav>
                                      </p:tavLst>
                                    </p:anim>
                                    <p:anim calcmode="lin" valueType="num">
                                      <p:cBhvr additive="base">
                                        <p:cTn id="56" dur="500" fill="hold"/>
                                        <p:tgtEl>
                                          <p:spTgt spid="51"/>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53"/>
                                        </p:tgtEl>
                                        <p:attrNameLst>
                                          <p:attrName>style.visibility</p:attrName>
                                        </p:attrNameLst>
                                      </p:cBhvr>
                                      <p:to>
                                        <p:strVal val="visible"/>
                                      </p:to>
                                    </p:set>
                                    <p:anim calcmode="lin" valueType="num">
                                      <p:cBhvr additive="base">
                                        <p:cTn id="61" dur="500" fill="hold"/>
                                        <p:tgtEl>
                                          <p:spTgt spid="53"/>
                                        </p:tgtEl>
                                        <p:attrNameLst>
                                          <p:attrName>ppt_x</p:attrName>
                                        </p:attrNameLst>
                                      </p:cBhvr>
                                      <p:tavLst>
                                        <p:tav tm="0">
                                          <p:val>
                                            <p:strVal val="#ppt_x"/>
                                          </p:val>
                                        </p:tav>
                                        <p:tav tm="100000">
                                          <p:val>
                                            <p:strVal val="#ppt_x"/>
                                          </p:val>
                                        </p:tav>
                                      </p:tavLst>
                                    </p:anim>
                                    <p:anim calcmode="lin" valueType="num">
                                      <p:cBhvr additive="base">
                                        <p:cTn id="62" dur="500" fill="hold"/>
                                        <p:tgtEl>
                                          <p:spTgt spid="53"/>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52"/>
                                        </p:tgtEl>
                                        <p:attrNameLst>
                                          <p:attrName>style.visibility</p:attrName>
                                        </p:attrNameLst>
                                      </p:cBhvr>
                                      <p:to>
                                        <p:strVal val="visible"/>
                                      </p:to>
                                    </p:set>
                                    <p:anim calcmode="lin" valueType="num">
                                      <p:cBhvr additive="base">
                                        <p:cTn id="67" dur="500" fill="hold"/>
                                        <p:tgtEl>
                                          <p:spTgt spid="52"/>
                                        </p:tgtEl>
                                        <p:attrNameLst>
                                          <p:attrName>ppt_x</p:attrName>
                                        </p:attrNameLst>
                                      </p:cBhvr>
                                      <p:tavLst>
                                        <p:tav tm="0">
                                          <p:val>
                                            <p:strVal val="#ppt_x"/>
                                          </p:val>
                                        </p:tav>
                                        <p:tav tm="100000">
                                          <p:val>
                                            <p:strVal val="#ppt_x"/>
                                          </p:val>
                                        </p:tav>
                                      </p:tavLst>
                                    </p:anim>
                                    <p:anim calcmode="lin" valueType="num">
                                      <p:cBhvr additive="base">
                                        <p:cTn id="68"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19"/>
                                        </p:tgtEl>
                                        <p:attrNameLst>
                                          <p:attrName>style.visibility</p:attrName>
                                        </p:attrNameLst>
                                      </p:cBhvr>
                                      <p:to>
                                        <p:strVal val="visible"/>
                                      </p:to>
                                    </p:set>
                                    <p:anim calcmode="lin" valueType="num">
                                      <p:cBhvr additive="base">
                                        <p:cTn id="73" dur="500" fill="hold"/>
                                        <p:tgtEl>
                                          <p:spTgt spid="19"/>
                                        </p:tgtEl>
                                        <p:attrNameLst>
                                          <p:attrName>ppt_x</p:attrName>
                                        </p:attrNameLst>
                                      </p:cBhvr>
                                      <p:tavLst>
                                        <p:tav tm="0">
                                          <p:val>
                                            <p:strVal val="#ppt_x"/>
                                          </p:val>
                                        </p:tav>
                                        <p:tav tm="100000">
                                          <p:val>
                                            <p:strVal val="#ppt_x"/>
                                          </p:val>
                                        </p:tav>
                                      </p:tavLst>
                                    </p:anim>
                                    <p:anim calcmode="lin" valueType="num">
                                      <p:cBhvr additive="base">
                                        <p:cTn id="74"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23"/>
                                        </p:tgtEl>
                                        <p:attrNameLst>
                                          <p:attrName>style.visibility</p:attrName>
                                        </p:attrNameLst>
                                      </p:cBhvr>
                                      <p:to>
                                        <p:strVal val="visible"/>
                                      </p:to>
                                    </p:set>
                                    <p:anim calcmode="lin" valueType="num">
                                      <p:cBhvr additive="base">
                                        <p:cTn id="79" dur="500" fill="hold"/>
                                        <p:tgtEl>
                                          <p:spTgt spid="23"/>
                                        </p:tgtEl>
                                        <p:attrNameLst>
                                          <p:attrName>ppt_x</p:attrName>
                                        </p:attrNameLst>
                                      </p:cBhvr>
                                      <p:tavLst>
                                        <p:tav tm="0">
                                          <p:val>
                                            <p:strVal val="#ppt_x"/>
                                          </p:val>
                                        </p:tav>
                                        <p:tav tm="100000">
                                          <p:val>
                                            <p:strVal val="#ppt_x"/>
                                          </p:val>
                                        </p:tav>
                                      </p:tavLst>
                                    </p:anim>
                                    <p:anim calcmode="lin" valueType="num">
                                      <p:cBhvr additive="base">
                                        <p:cTn id="80"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grpId="0" nodeType="clickEffect">
                                  <p:stCondLst>
                                    <p:cond delay="0"/>
                                  </p:stCondLst>
                                  <p:childTnLst>
                                    <p:set>
                                      <p:cBhvr>
                                        <p:cTn id="84" dur="1" fill="hold">
                                          <p:stCondLst>
                                            <p:cond delay="0"/>
                                          </p:stCondLst>
                                        </p:cTn>
                                        <p:tgtEl>
                                          <p:spTgt spid="24"/>
                                        </p:tgtEl>
                                        <p:attrNameLst>
                                          <p:attrName>style.visibility</p:attrName>
                                        </p:attrNameLst>
                                      </p:cBhvr>
                                      <p:to>
                                        <p:strVal val="visible"/>
                                      </p:to>
                                    </p:set>
                                    <p:anim calcmode="lin" valueType="num">
                                      <p:cBhvr additive="base">
                                        <p:cTn id="85" dur="500" fill="hold"/>
                                        <p:tgtEl>
                                          <p:spTgt spid="24"/>
                                        </p:tgtEl>
                                        <p:attrNameLst>
                                          <p:attrName>ppt_x</p:attrName>
                                        </p:attrNameLst>
                                      </p:cBhvr>
                                      <p:tavLst>
                                        <p:tav tm="0">
                                          <p:val>
                                            <p:strVal val="#ppt_x"/>
                                          </p:val>
                                        </p:tav>
                                        <p:tav tm="100000">
                                          <p:val>
                                            <p:strVal val="#ppt_x"/>
                                          </p:val>
                                        </p:tav>
                                      </p:tavLst>
                                    </p:anim>
                                    <p:anim calcmode="lin" valueType="num">
                                      <p:cBhvr additive="base">
                                        <p:cTn id="8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nodeType="clickEffect">
                                  <p:stCondLst>
                                    <p:cond delay="0"/>
                                  </p:stCondLst>
                                  <p:childTnLst>
                                    <p:set>
                                      <p:cBhvr>
                                        <p:cTn id="90" dur="1" fill="hold">
                                          <p:stCondLst>
                                            <p:cond delay="0"/>
                                          </p:stCondLst>
                                        </p:cTn>
                                        <p:tgtEl>
                                          <p:spTgt spid="30"/>
                                        </p:tgtEl>
                                        <p:attrNameLst>
                                          <p:attrName>style.visibility</p:attrName>
                                        </p:attrNameLst>
                                      </p:cBhvr>
                                      <p:to>
                                        <p:strVal val="visible"/>
                                      </p:to>
                                    </p:set>
                                    <p:anim calcmode="lin" valueType="num">
                                      <p:cBhvr additive="base">
                                        <p:cTn id="91" dur="500" fill="hold"/>
                                        <p:tgtEl>
                                          <p:spTgt spid="30"/>
                                        </p:tgtEl>
                                        <p:attrNameLst>
                                          <p:attrName>ppt_x</p:attrName>
                                        </p:attrNameLst>
                                      </p:cBhvr>
                                      <p:tavLst>
                                        <p:tav tm="0">
                                          <p:val>
                                            <p:strVal val="#ppt_x"/>
                                          </p:val>
                                        </p:tav>
                                        <p:tav tm="100000">
                                          <p:val>
                                            <p:strVal val="#ppt_x"/>
                                          </p:val>
                                        </p:tav>
                                      </p:tavLst>
                                    </p:anim>
                                    <p:anim calcmode="lin" valueType="num">
                                      <p:cBhvr additive="base">
                                        <p:cTn id="92" dur="500" fill="hold"/>
                                        <p:tgtEl>
                                          <p:spTgt spid="30"/>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2" presetClass="entr" presetSubtype="4" fill="hold" grpId="0" nodeType="clickEffect">
                                  <p:stCondLst>
                                    <p:cond delay="0"/>
                                  </p:stCondLst>
                                  <p:childTnLst>
                                    <p:set>
                                      <p:cBhvr>
                                        <p:cTn id="96" dur="1" fill="hold">
                                          <p:stCondLst>
                                            <p:cond delay="0"/>
                                          </p:stCondLst>
                                        </p:cTn>
                                        <p:tgtEl>
                                          <p:spTgt spid="31"/>
                                        </p:tgtEl>
                                        <p:attrNameLst>
                                          <p:attrName>style.visibility</p:attrName>
                                        </p:attrNameLst>
                                      </p:cBhvr>
                                      <p:to>
                                        <p:strVal val="visible"/>
                                      </p:to>
                                    </p:set>
                                    <p:anim calcmode="lin" valueType="num">
                                      <p:cBhvr additive="base">
                                        <p:cTn id="97" dur="500" fill="hold"/>
                                        <p:tgtEl>
                                          <p:spTgt spid="31"/>
                                        </p:tgtEl>
                                        <p:attrNameLst>
                                          <p:attrName>ppt_x</p:attrName>
                                        </p:attrNameLst>
                                      </p:cBhvr>
                                      <p:tavLst>
                                        <p:tav tm="0">
                                          <p:val>
                                            <p:strVal val="#ppt_x"/>
                                          </p:val>
                                        </p:tav>
                                        <p:tav tm="100000">
                                          <p:val>
                                            <p:strVal val="#ppt_x"/>
                                          </p:val>
                                        </p:tav>
                                      </p:tavLst>
                                    </p:anim>
                                    <p:anim calcmode="lin" valueType="num">
                                      <p:cBhvr additive="base">
                                        <p:cTn id="98"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par>
                    <p:cTn id="99" fill="hold">
                      <p:stCondLst>
                        <p:cond delay="indefinite"/>
                      </p:stCondLst>
                      <p:childTnLst>
                        <p:par>
                          <p:cTn id="100" fill="hold">
                            <p:stCondLst>
                              <p:cond delay="0"/>
                            </p:stCondLst>
                            <p:childTnLst>
                              <p:par>
                                <p:cTn id="101" presetID="2" presetClass="entr" presetSubtype="4" fill="hold" nodeType="clickEffect">
                                  <p:stCondLst>
                                    <p:cond delay="0"/>
                                  </p:stCondLst>
                                  <p:childTnLst>
                                    <p:set>
                                      <p:cBhvr>
                                        <p:cTn id="102" dur="1" fill="hold">
                                          <p:stCondLst>
                                            <p:cond delay="0"/>
                                          </p:stCondLst>
                                        </p:cTn>
                                        <p:tgtEl>
                                          <p:spTgt spid="42"/>
                                        </p:tgtEl>
                                        <p:attrNameLst>
                                          <p:attrName>style.visibility</p:attrName>
                                        </p:attrNameLst>
                                      </p:cBhvr>
                                      <p:to>
                                        <p:strVal val="visible"/>
                                      </p:to>
                                    </p:set>
                                    <p:anim calcmode="lin" valueType="num">
                                      <p:cBhvr additive="base">
                                        <p:cTn id="103" dur="500" fill="hold"/>
                                        <p:tgtEl>
                                          <p:spTgt spid="42"/>
                                        </p:tgtEl>
                                        <p:attrNameLst>
                                          <p:attrName>ppt_x</p:attrName>
                                        </p:attrNameLst>
                                      </p:cBhvr>
                                      <p:tavLst>
                                        <p:tav tm="0">
                                          <p:val>
                                            <p:strVal val="#ppt_x"/>
                                          </p:val>
                                        </p:tav>
                                        <p:tav tm="100000">
                                          <p:val>
                                            <p:strVal val="#ppt_x"/>
                                          </p:val>
                                        </p:tav>
                                      </p:tavLst>
                                    </p:anim>
                                    <p:anim calcmode="lin" valueType="num">
                                      <p:cBhvr additive="base">
                                        <p:cTn id="104"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par>
                    <p:cTn id="105" fill="hold">
                      <p:stCondLst>
                        <p:cond delay="indefinite"/>
                      </p:stCondLst>
                      <p:childTnLst>
                        <p:par>
                          <p:cTn id="106" fill="hold">
                            <p:stCondLst>
                              <p:cond delay="0"/>
                            </p:stCondLst>
                            <p:childTnLst>
                              <p:par>
                                <p:cTn id="107" presetID="2" presetClass="entr" presetSubtype="4" fill="hold" grpId="0" nodeType="clickEffect">
                                  <p:stCondLst>
                                    <p:cond delay="0"/>
                                  </p:stCondLst>
                                  <p:childTnLst>
                                    <p:set>
                                      <p:cBhvr>
                                        <p:cTn id="108" dur="1" fill="hold">
                                          <p:stCondLst>
                                            <p:cond delay="0"/>
                                          </p:stCondLst>
                                        </p:cTn>
                                        <p:tgtEl>
                                          <p:spTgt spid="40"/>
                                        </p:tgtEl>
                                        <p:attrNameLst>
                                          <p:attrName>style.visibility</p:attrName>
                                        </p:attrNameLst>
                                      </p:cBhvr>
                                      <p:to>
                                        <p:strVal val="visible"/>
                                      </p:to>
                                    </p:set>
                                    <p:anim calcmode="lin" valueType="num">
                                      <p:cBhvr additive="base">
                                        <p:cTn id="109" dur="500" fill="hold"/>
                                        <p:tgtEl>
                                          <p:spTgt spid="40"/>
                                        </p:tgtEl>
                                        <p:attrNameLst>
                                          <p:attrName>ppt_x</p:attrName>
                                        </p:attrNameLst>
                                      </p:cBhvr>
                                      <p:tavLst>
                                        <p:tav tm="0">
                                          <p:val>
                                            <p:strVal val="#ppt_x"/>
                                          </p:val>
                                        </p:tav>
                                        <p:tav tm="100000">
                                          <p:val>
                                            <p:strVal val="#ppt_x"/>
                                          </p:val>
                                        </p:tav>
                                      </p:tavLst>
                                    </p:anim>
                                    <p:anim calcmode="lin" valueType="num">
                                      <p:cBhvr additive="base">
                                        <p:cTn id="110"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2" presetClass="entr" presetSubtype="4" fill="hold" grpId="0" nodeType="clickEffect">
                                  <p:stCondLst>
                                    <p:cond delay="0"/>
                                  </p:stCondLst>
                                  <p:childTnLst>
                                    <p:set>
                                      <p:cBhvr>
                                        <p:cTn id="114" dur="1" fill="hold">
                                          <p:stCondLst>
                                            <p:cond delay="0"/>
                                          </p:stCondLst>
                                        </p:cTn>
                                        <p:tgtEl>
                                          <p:spTgt spid="38"/>
                                        </p:tgtEl>
                                        <p:attrNameLst>
                                          <p:attrName>style.visibility</p:attrName>
                                        </p:attrNameLst>
                                      </p:cBhvr>
                                      <p:to>
                                        <p:strVal val="visible"/>
                                      </p:to>
                                    </p:set>
                                    <p:anim calcmode="lin" valueType="num">
                                      <p:cBhvr additive="base">
                                        <p:cTn id="115" dur="500" fill="hold"/>
                                        <p:tgtEl>
                                          <p:spTgt spid="38"/>
                                        </p:tgtEl>
                                        <p:attrNameLst>
                                          <p:attrName>ppt_x</p:attrName>
                                        </p:attrNameLst>
                                      </p:cBhvr>
                                      <p:tavLst>
                                        <p:tav tm="0">
                                          <p:val>
                                            <p:strVal val="#ppt_x"/>
                                          </p:val>
                                        </p:tav>
                                        <p:tav tm="100000">
                                          <p:val>
                                            <p:strVal val="#ppt_x"/>
                                          </p:val>
                                        </p:tav>
                                      </p:tavLst>
                                    </p:anim>
                                    <p:anim calcmode="lin" valueType="num">
                                      <p:cBhvr additive="base">
                                        <p:cTn id="116"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117" fill="hold">
                      <p:stCondLst>
                        <p:cond delay="indefinite"/>
                      </p:stCondLst>
                      <p:childTnLst>
                        <p:par>
                          <p:cTn id="118" fill="hold">
                            <p:stCondLst>
                              <p:cond delay="0"/>
                            </p:stCondLst>
                            <p:childTnLst>
                              <p:par>
                                <p:cTn id="119" presetID="2" presetClass="entr" presetSubtype="4" fill="hold" grpId="0" nodeType="clickEffect">
                                  <p:stCondLst>
                                    <p:cond delay="0"/>
                                  </p:stCondLst>
                                  <p:childTnLst>
                                    <p:set>
                                      <p:cBhvr>
                                        <p:cTn id="120" dur="1" fill="hold">
                                          <p:stCondLst>
                                            <p:cond delay="0"/>
                                          </p:stCondLst>
                                        </p:cTn>
                                        <p:tgtEl>
                                          <p:spTgt spid="39"/>
                                        </p:tgtEl>
                                        <p:attrNameLst>
                                          <p:attrName>style.visibility</p:attrName>
                                        </p:attrNameLst>
                                      </p:cBhvr>
                                      <p:to>
                                        <p:strVal val="visible"/>
                                      </p:to>
                                    </p:set>
                                    <p:anim calcmode="lin" valueType="num">
                                      <p:cBhvr additive="base">
                                        <p:cTn id="121" dur="500" fill="hold"/>
                                        <p:tgtEl>
                                          <p:spTgt spid="39"/>
                                        </p:tgtEl>
                                        <p:attrNameLst>
                                          <p:attrName>ppt_x</p:attrName>
                                        </p:attrNameLst>
                                      </p:cBhvr>
                                      <p:tavLst>
                                        <p:tav tm="0">
                                          <p:val>
                                            <p:strVal val="#ppt_x"/>
                                          </p:val>
                                        </p:tav>
                                        <p:tav tm="100000">
                                          <p:val>
                                            <p:strVal val="#ppt_x"/>
                                          </p:val>
                                        </p:tav>
                                      </p:tavLst>
                                    </p:anim>
                                    <p:anim calcmode="lin" valueType="num">
                                      <p:cBhvr additive="base">
                                        <p:cTn id="122" dur="500" fill="hold"/>
                                        <p:tgtEl>
                                          <p:spTgt spid="39"/>
                                        </p:tgtEl>
                                        <p:attrNameLst>
                                          <p:attrName>ppt_y</p:attrName>
                                        </p:attrNameLst>
                                      </p:cBhvr>
                                      <p:tavLst>
                                        <p:tav tm="0">
                                          <p:val>
                                            <p:strVal val="1+#ppt_h/2"/>
                                          </p:val>
                                        </p:tav>
                                        <p:tav tm="100000">
                                          <p:val>
                                            <p:strVal val="#ppt_y"/>
                                          </p:val>
                                        </p:tav>
                                      </p:tavLst>
                                    </p:anim>
                                  </p:childTnLst>
                                </p:cTn>
                              </p:par>
                            </p:childTnLst>
                          </p:cTn>
                        </p:par>
                      </p:childTnLst>
                    </p:cTn>
                  </p:par>
                  <p:par>
                    <p:cTn id="123" fill="hold">
                      <p:stCondLst>
                        <p:cond delay="indefinite"/>
                      </p:stCondLst>
                      <p:childTnLst>
                        <p:par>
                          <p:cTn id="124" fill="hold">
                            <p:stCondLst>
                              <p:cond delay="0"/>
                            </p:stCondLst>
                            <p:childTnLst>
                              <p:par>
                                <p:cTn id="125" presetID="2" presetClass="entr" presetSubtype="4" fill="hold" nodeType="clickEffect">
                                  <p:stCondLst>
                                    <p:cond delay="0"/>
                                  </p:stCondLst>
                                  <p:childTnLst>
                                    <p:set>
                                      <p:cBhvr>
                                        <p:cTn id="126" dur="1" fill="hold">
                                          <p:stCondLst>
                                            <p:cond delay="0"/>
                                          </p:stCondLst>
                                        </p:cTn>
                                        <p:tgtEl>
                                          <p:spTgt spid="36"/>
                                        </p:tgtEl>
                                        <p:attrNameLst>
                                          <p:attrName>style.visibility</p:attrName>
                                        </p:attrNameLst>
                                      </p:cBhvr>
                                      <p:to>
                                        <p:strVal val="visible"/>
                                      </p:to>
                                    </p:set>
                                    <p:anim calcmode="lin" valueType="num">
                                      <p:cBhvr additive="base">
                                        <p:cTn id="127" dur="500" fill="hold"/>
                                        <p:tgtEl>
                                          <p:spTgt spid="36"/>
                                        </p:tgtEl>
                                        <p:attrNameLst>
                                          <p:attrName>ppt_x</p:attrName>
                                        </p:attrNameLst>
                                      </p:cBhvr>
                                      <p:tavLst>
                                        <p:tav tm="0">
                                          <p:val>
                                            <p:strVal val="#ppt_x"/>
                                          </p:val>
                                        </p:tav>
                                        <p:tav tm="100000">
                                          <p:val>
                                            <p:strVal val="#ppt_x"/>
                                          </p:val>
                                        </p:tav>
                                      </p:tavLst>
                                    </p:anim>
                                    <p:anim calcmode="lin" valueType="num">
                                      <p:cBhvr additive="base">
                                        <p:cTn id="128" dur="500" fill="hold"/>
                                        <p:tgtEl>
                                          <p:spTgt spid="36"/>
                                        </p:tgtEl>
                                        <p:attrNameLst>
                                          <p:attrName>ppt_y</p:attrName>
                                        </p:attrNameLst>
                                      </p:cBhvr>
                                      <p:tavLst>
                                        <p:tav tm="0">
                                          <p:val>
                                            <p:strVal val="1+#ppt_h/2"/>
                                          </p:val>
                                        </p:tav>
                                        <p:tav tm="100000">
                                          <p:val>
                                            <p:strVal val="#ppt_y"/>
                                          </p:val>
                                        </p:tav>
                                      </p:tavLst>
                                    </p:anim>
                                  </p:childTnLst>
                                </p:cTn>
                              </p:par>
                              <p:par>
                                <p:cTn id="129" presetID="2" presetClass="entr" presetSubtype="4" fill="hold" grpId="0" nodeType="withEffect">
                                  <p:stCondLst>
                                    <p:cond delay="0"/>
                                  </p:stCondLst>
                                  <p:childTnLst>
                                    <p:set>
                                      <p:cBhvr>
                                        <p:cTn id="130" dur="1" fill="hold">
                                          <p:stCondLst>
                                            <p:cond delay="0"/>
                                          </p:stCondLst>
                                        </p:cTn>
                                        <p:tgtEl>
                                          <p:spTgt spid="37"/>
                                        </p:tgtEl>
                                        <p:attrNameLst>
                                          <p:attrName>style.visibility</p:attrName>
                                        </p:attrNameLst>
                                      </p:cBhvr>
                                      <p:to>
                                        <p:strVal val="visible"/>
                                      </p:to>
                                    </p:set>
                                    <p:anim calcmode="lin" valueType="num">
                                      <p:cBhvr additive="base">
                                        <p:cTn id="131" dur="500" fill="hold"/>
                                        <p:tgtEl>
                                          <p:spTgt spid="37"/>
                                        </p:tgtEl>
                                        <p:attrNameLst>
                                          <p:attrName>ppt_x</p:attrName>
                                        </p:attrNameLst>
                                      </p:cBhvr>
                                      <p:tavLst>
                                        <p:tav tm="0">
                                          <p:val>
                                            <p:strVal val="#ppt_x"/>
                                          </p:val>
                                        </p:tav>
                                        <p:tav tm="100000">
                                          <p:val>
                                            <p:strVal val="#ppt_x"/>
                                          </p:val>
                                        </p:tav>
                                      </p:tavLst>
                                    </p:anim>
                                    <p:anim calcmode="lin" valueType="num">
                                      <p:cBhvr additive="base">
                                        <p:cTn id="132"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P spid="7" grpId="0"/>
      <p:bldP spid="8" grpId="0"/>
      <p:bldP spid="12" grpId="0"/>
      <p:bldP spid="19" grpId="0" animBg="1"/>
      <p:bldP spid="23" grpId="0"/>
      <p:bldP spid="24" grpId="0"/>
      <p:bldP spid="31" grpId="0"/>
      <p:bldP spid="37" grpId="0"/>
      <p:bldP spid="38" grpId="0" animBg="1"/>
      <p:bldP spid="39" grpId="0"/>
      <p:bldP spid="40" grpId="0"/>
      <p:bldP spid="46" grpId="0"/>
      <p:bldP spid="51" grpId="0"/>
      <p:bldP spid="5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2EE95F-36E0-6E4F-8B41-336EDD69E094}"/>
              </a:ext>
            </a:extLst>
          </p:cNvPr>
          <p:cNvSpPr>
            <a:spLocks noGrp="1"/>
          </p:cNvSpPr>
          <p:nvPr>
            <p:ph type="title"/>
          </p:nvPr>
        </p:nvSpPr>
        <p:spPr>
          <a:xfrm>
            <a:off x="1856655" y="149097"/>
            <a:ext cx="8911687" cy="1280890"/>
          </a:xfrm>
        </p:spPr>
        <p:txBody>
          <a:bodyPr/>
          <a:lstStyle/>
          <a:p>
            <a:r>
              <a:rPr lang="en-US" dirty="0"/>
              <a:t>Finally the Machine Learning Algorithm..</a:t>
            </a:r>
          </a:p>
        </p:txBody>
      </p:sp>
      <p:sp>
        <p:nvSpPr>
          <p:cNvPr id="4" name="Rectangle 3">
            <a:extLst>
              <a:ext uri="{FF2B5EF4-FFF2-40B4-BE49-F238E27FC236}">
                <a16:creationId xmlns:a16="http://schemas.microsoft.com/office/drawing/2014/main" id="{039C8438-EF4F-AF44-B302-A1F320ECB19A}"/>
              </a:ext>
            </a:extLst>
          </p:cNvPr>
          <p:cNvSpPr/>
          <p:nvPr/>
        </p:nvSpPr>
        <p:spPr>
          <a:xfrm>
            <a:off x="4381996" y="2506292"/>
            <a:ext cx="4275117" cy="112815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Gradient Descent</a:t>
            </a:r>
          </a:p>
        </p:txBody>
      </p:sp>
      <p:cxnSp>
        <p:nvCxnSpPr>
          <p:cNvPr id="6" name="Straight Arrow Connector 5">
            <a:extLst>
              <a:ext uri="{FF2B5EF4-FFF2-40B4-BE49-F238E27FC236}">
                <a16:creationId xmlns:a16="http://schemas.microsoft.com/office/drawing/2014/main" id="{9123B765-162B-1C4F-A58B-C6B8329CDB6E}"/>
              </a:ext>
            </a:extLst>
          </p:cNvPr>
          <p:cNvCxnSpPr>
            <a:cxnSpLocks/>
          </p:cNvCxnSpPr>
          <p:nvPr/>
        </p:nvCxnSpPr>
        <p:spPr>
          <a:xfrm>
            <a:off x="2874508" y="2875624"/>
            <a:ext cx="136566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0483C442-57AF-4740-8FCB-697AE533C683}"/>
              </a:ext>
            </a:extLst>
          </p:cNvPr>
          <p:cNvSpPr txBox="1"/>
          <p:nvPr/>
        </p:nvSpPr>
        <p:spPr>
          <a:xfrm>
            <a:off x="654861" y="2530641"/>
            <a:ext cx="2460217" cy="646331"/>
          </a:xfrm>
          <a:prstGeom prst="rect">
            <a:avLst/>
          </a:prstGeom>
          <a:noFill/>
        </p:spPr>
        <p:txBody>
          <a:bodyPr wrap="square" rtlCol="0">
            <a:spAutoFit/>
          </a:bodyPr>
          <a:lstStyle/>
          <a:p>
            <a:r>
              <a:rPr lang="en-US" dirty="0"/>
              <a:t>Average of (error)</a:t>
            </a:r>
            <a:r>
              <a:rPr lang="en-US" baseline="30000" dirty="0"/>
              <a:t>2 </a:t>
            </a:r>
            <a:r>
              <a:rPr lang="en-US" dirty="0"/>
              <a:t>Function</a:t>
            </a:r>
          </a:p>
        </p:txBody>
      </p:sp>
      <p:cxnSp>
        <p:nvCxnSpPr>
          <p:cNvPr id="10" name="Straight Arrow Connector 9">
            <a:extLst>
              <a:ext uri="{FF2B5EF4-FFF2-40B4-BE49-F238E27FC236}">
                <a16:creationId xmlns:a16="http://schemas.microsoft.com/office/drawing/2014/main" id="{3B071A25-EA22-024F-8188-ABFB91C98018}"/>
              </a:ext>
            </a:extLst>
          </p:cNvPr>
          <p:cNvCxnSpPr>
            <a:cxnSpLocks/>
          </p:cNvCxnSpPr>
          <p:nvPr/>
        </p:nvCxnSpPr>
        <p:spPr>
          <a:xfrm>
            <a:off x="3115078" y="3397935"/>
            <a:ext cx="1125092"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E63E2A25-1FAC-4648-85A9-F948FAC822DD}"/>
              </a:ext>
            </a:extLst>
          </p:cNvPr>
          <p:cNvSpPr txBox="1"/>
          <p:nvPr/>
        </p:nvSpPr>
        <p:spPr>
          <a:xfrm>
            <a:off x="549952" y="3152623"/>
            <a:ext cx="2565126" cy="369332"/>
          </a:xfrm>
          <a:prstGeom prst="rect">
            <a:avLst/>
          </a:prstGeom>
          <a:noFill/>
        </p:spPr>
        <p:txBody>
          <a:bodyPr wrap="none" rtlCol="0">
            <a:spAutoFit/>
          </a:bodyPr>
          <a:lstStyle/>
          <a:p>
            <a:r>
              <a:rPr lang="en-US" dirty="0"/>
              <a:t>Learning rate (alpha)</a:t>
            </a:r>
          </a:p>
        </p:txBody>
      </p:sp>
      <p:sp>
        <p:nvSpPr>
          <p:cNvPr id="12" name="Curved Right Arrow 11">
            <a:extLst>
              <a:ext uri="{FF2B5EF4-FFF2-40B4-BE49-F238E27FC236}">
                <a16:creationId xmlns:a16="http://schemas.microsoft.com/office/drawing/2014/main" id="{71E77B7F-DAD4-DF48-A735-A77C3BC7BA6C}"/>
              </a:ext>
            </a:extLst>
          </p:cNvPr>
          <p:cNvSpPr/>
          <p:nvPr/>
        </p:nvSpPr>
        <p:spPr>
          <a:xfrm>
            <a:off x="4400571" y="3857163"/>
            <a:ext cx="1971304" cy="875908"/>
          </a:xfrm>
          <a:prstGeom prst="curv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4" name="Curved Right Arrow 13">
            <a:extLst>
              <a:ext uri="{FF2B5EF4-FFF2-40B4-BE49-F238E27FC236}">
                <a16:creationId xmlns:a16="http://schemas.microsoft.com/office/drawing/2014/main" id="{2AE8213B-0234-A445-B4DA-96F8FF8C52FE}"/>
              </a:ext>
            </a:extLst>
          </p:cNvPr>
          <p:cNvSpPr/>
          <p:nvPr/>
        </p:nvSpPr>
        <p:spPr>
          <a:xfrm rot="10800000">
            <a:off x="6460179" y="3762160"/>
            <a:ext cx="2196934" cy="875908"/>
          </a:xfrm>
          <a:prstGeom prst="curvedRightArrow">
            <a:avLst>
              <a:gd name="adj1" fmla="val 25000"/>
              <a:gd name="adj2" fmla="val 37780"/>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6" name="Straight Arrow Connector 15">
            <a:extLst>
              <a:ext uri="{FF2B5EF4-FFF2-40B4-BE49-F238E27FC236}">
                <a16:creationId xmlns:a16="http://schemas.microsoft.com/office/drawing/2014/main" id="{D4FDA51D-405D-5641-B688-2CFD6EBACB05}"/>
              </a:ext>
            </a:extLst>
          </p:cNvPr>
          <p:cNvCxnSpPr/>
          <p:nvPr/>
        </p:nvCxnSpPr>
        <p:spPr>
          <a:xfrm flipV="1">
            <a:off x="8775865" y="1940626"/>
            <a:ext cx="1021278" cy="112974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29F34653-5D6C-BC47-B5B1-13F72C588C51}"/>
              </a:ext>
            </a:extLst>
          </p:cNvPr>
          <p:cNvCxnSpPr>
            <a:cxnSpLocks/>
          </p:cNvCxnSpPr>
          <p:nvPr/>
        </p:nvCxnSpPr>
        <p:spPr>
          <a:xfrm flipV="1">
            <a:off x="8798938" y="2636322"/>
            <a:ext cx="1093208" cy="5406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B38DF61D-087C-7F41-BF31-2C1B01552B60}"/>
              </a:ext>
            </a:extLst>
          </p:cNvPr>
          <p:cNvCxnSpPr/>
          <p:nvPr/>
        </p:nvCxnSpPr>
        <p:spPr>
          <a:xfrm>
            <a:off x="8798938" y="3265714"/>
            <a:ext cx="109320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a:extLst>
              <a:ext uri="{FF2B5EF4-FFF2-40B4-BE49-F238E27FC236}">
                <a16:creationId xmlns:a16="http://schemas.microsoft.com/office/drawing/2014/main" id="{E79E2B3C-DBDB-AC41-BDCF-E593D74BEF09}"/>
              </a:ext>
            </a:extLst>
          </p:cNvPr>
          <p:cNvCxnSpPr/>
          <p:nvPr/>
        </p:nvCxnSpPr>
        <p:spPr>
          <a:xfrm>
            <a:off x="8798938" y="3397935"/>
            <a:ext cx="1259462" cy="186283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64F64437-6014-6546-ADFF-9FCF7706B411}"/>
              </a:ext>
            </a:extLst>
          </p:cNvPr>
          <p:cNvSpPr txBox="1"/>
          <p:nvPr/>
        </p:nvSpPr>
        <p:spPr>
          <a:xfrm>
            <a:off x="4916385" y="4765780"/>
            <a:ext cx="3397084" cy="369332"/>
          </a:xfrm>
          <a:prstGeom prst="rect">
            <a:avLst/>
          </a:prstGeom>
          <a:noFill/>
        </p:spPr>
        <p:txBody>
          <a:bodyPr wrap="none" rtlCol="0">
            <a:spAutoFit/>
          </a:bodyPr>
          <a:lstStyle/>
          <a:p>
            <a:r>
              <a:rPr lang="en-US" dirty="0"/>
              <a:t>Looped over many iterations</a:t>
            </a:r>
          </a:p>
        </p:txBody>
      </p:sp>
      <p:sp>
        <p:nvSpPr>
          <p:cNvPr id="25" name="TextBox 24">
            <a:extLst>
              <a:ext uri="{FF2B5EF4-FFF2-40B4-BE49-F238E27FC236}">
                <a16:creationId xmlns:a16="http://schemas.microsoft.com/office/drawing/2014/main" id="{08200046-2A11-824A-9591-215567F06D10}"/>
              </a:ext>
            </a:extLst>
          </p:cNvPr>
          <p:cNvSpPr txBox="1"/>
          <p:nvPr/>
        </p:nvSpPr>
        <p:spPr>
          <a:xfrm>
            <a:off x="9797143" y="1746956"/>
            <a:ext cx="963725" cy="369332"/>
          </a:xfrm>
          <a:prstGeom prst="rect">
            <a:avLst/>
          </a:prstGeom>
          <a:noFill/>
        </p:spPr>
        <p:txBody>
          <a:bodyPr wrap="none" rtlCol="0">
            <a:spAutoFit/>
          </a:bodyPr>
          <a:lstStyle/>
          <a:p>
            <a:r>
              <a:rPr lang="en-US" dirty="0"/>
              <a:t>m</a:t>
            </a:r>
            <a:r>
              <a:rPr lang="en-US" baseline="-25000" dirty="0"/>
              <a:t>1</a:t>
            </a:r>
            <a:r>
              <a:rPr lang="en-US" dirty="0"/>
              <a:t> , b</a:t>
            </a:r>
            <a:r>
              <a:rPr lang="en-US" baseline="-25000" dirty="0"/>
              <a:t>1 </a:t>
            </a:r>
            <a:endParaRPr lang="en-US" dirty="0"/>
          </a:p>
        </p:txBody>
      </p:sp>
      <p:sp>
        <p:nvSpPr>
          <p:cNvPr id="26" name="TextBox 25">
            <a:extLst>
              <a:ext uri="{FF2B5EF4-FFF2-40B4-BE49-F238E27FC236}">
                <a16:creationId xmlns:a16="http://schemas.microsoft.com/office/drawing/2014/main" id="{4827BB4E-3CA3-3644-88DE-79641A66A1BA}"/>
              </a:ext>
            </a:extLst>
          </p:cNvPr>
          <p:cNvSpPr txBox="1"/>
          <p:nvPr/>
        </p:nvSpPr>
        <p:spPr>
          <a:xfrm>
            <a:off x="9892145" y="2411435"/>
            <a:ext cx="920445" cy="369332"/>
          </a:xfrm>
          <a:prstGeom prst="rect">
            <a:avLst/>
          </a:prstGeom>
          <a:noFill/>
        </p:spPr>
        <p:txBody>
          <a:bodyPr wrap="none" rtlCol="0">
            <a:spAutoFit/>
          </a:bodyPr>
          <a:lstStyle/>
          <a:p>
            <a:r>
              <a:rPr lang="en-US" dirty="0"/>
              <a:t>m</a:t>
            </a:r>
            <a:r>
              <a:rPr lang="en-US" baseline="-25000" dirty="0"/>
              <a:t>2</a:t>
            </a:r>
            <a:r>
              <a:rPr lang="en-US" dirty="0"/>
              <a:t> , b</a:t>
            </a:r>
            <a:r>
              <a:rPr lang="en-US" baseline="-25000" dirty="0"/>
              <a:t>2</a:t>
            </a:r>
            <a:endParaRPr lang="en-US" dirty="0"/>
          </a:p>
        </p:txBody>
      </p:sp>
      <p:sp>
        <p:nvSpPr>
          <p:cNvPr id="27" name="TextBox 26">
            <a:extLst>
              <a:ext uri="{FF2B5EF4-FFF2-40B4-BE49-F238E27FC236}">
                <a16:creationId xmlns:a16="http://schemas.microsoft.com/office/drawing/2014/main" id="{DA2738D7-546A-BA49-A6AF-1BDD9570BEA4}"/>
              </a:ext>
            </a:extLst>
          </p:cNvPr>
          <p:cNvSpPr txBox="1"/>
          <p:nvPr/>
        </p:nvSpPr>
        <p:spPr>
          <a:xfrm>
            <a:off x="9907274" y="3047820"/>
            <a:ext cx="920445" cy="369332"/>
          </a:xfrm>
          <a:prstGeom prst="rect">
            <a:avLst/>
          </a:prstGeom>
          <a:noFill/>
        </p:spPr>
        <p:txBody>
          <a:bodyPr wrap="none" rtlCol="0">
            <a:spAutoFit/>
          </a:bodyPr>
          <a:lstStyle/>
          <a:p>
            <a:r>
              <a:rPr lang="en-US" dirty="0"/>
              <a:t>m</a:t>
            </a:r>
            <a:r>
              <a:rPr lang="en-US" baseline="-25000" dirty="0"/>
              <a:t>3</a:t>
            </a:r>
            <a:r>
              <a:rPr lang="en-US" dirty="0"/>
              <a:t> , b</a:t>
            </a:r>
            <a:r>
              <a:rPr lang="en-US" baseline="-25000" dirty="0"/>
              <a:t>3</a:t>
            </a:r>
            <a:endParaRPr lang="en-US" dirty="0"/>
          </a:p>
        </p:txBody>
      </p:sp>
      <p:sp>
        <p:nvSpPr>
          <p:cNvPr id="28" name="TextBox 27">
            <a:extLst>
              <a:ext uri="{FF2B5EF4-FFF2-40B4-BE49-F238E27FC236}">
                <a16:creationId xmlns:a16="http://schemas.microsoft.com/office/drawing/2014/main" id="{F824C174-441C-844C-8883-FF01F13276F1}"/>
              </a:ext>
            </a:extLst>
          </p:cNvPr>
          <p:cNvSpPr txBox="1"/>
          <p:nvPr/>
        </p:nvSpPr>
        <p:spPr>
          <a:xfrm>
            <a:off x="10058400" y="5076103"/>
            <a:ext cx="939681" cy="369332"/>
          </a:xfrm>
          <a:prstGeom prst="rect">
            <a:avLst/>
          </a:prstGeom>
          <a:noFill/>
        </p:spPr>
        <p:txBody>
          <a:bodyPr wrap="none" rtlCol="0">
            <a:spAutoFit/>
          </a:bodyPr>
          <a:lstStyle/>
          <a:p>
            <a:r>
              <a:rPr lang="en-US" dirty="0"/>
              <a:t>m</a:t>
            </a:r>
            <a:r>
              <a:rPr lang="en-US" baseline="-25000" dirty="0"/>
              <a:t>n</a:t>
            </a:r>
            <a:r>
              <a:rPr lang="en-US" dirty="0"/>
              <a:t> , b</a:t>
            </a:r>
            <a:r>
              <a:rPr lang="en-US" baseline="-25000" dirty="0"/>
              <a:t>n</a:t>
            </a:r>
            <a:endParaRPr lang="en-US" dirty="0"/>
          </a:p>
        </p:txBody>
      </p:sp>
      <p:sp>
        <p:nvSpPr>
          <p:cNvPr id="29" name="TextBox 28">
            <a:extLst>
              <a:ext uri="{FF2B5EF4-FFF2-40B4-BE49-F238E27FC236}">
                <a16:creationId xmlns:a16="http://schemas.microsoft.com/office/drawing/2014/main" id="{31F7B611-55E6-E64E-8896-A72BA4F11956}"/>
              </a:ext>
            </a:extLst>
          </p:cNvPr>
          <p:cNvSpPr txBox="1"/>
          <p:nvPr/>
        </p:nvSpPr>
        <p:spPr>
          <a:xfrm>
            <a:off x="10251814" y="3417152"/>
            <a:ext cx="460223" cy="1754326"/>
          </a:xfrm>
          <a:prstGeom prst="rect">
            <a:avLst/>
          </a:prstGeom>
          <a:noFill/>
        </p:spPr>
        <p:txBody>
          <a:bodyPr wrap="square" rtlCol="0">
            <a:spAutoFit/>
          </a:bodyPr>
          <a:lstStyle/>
          <a:p>
            <a:r>
              <a:rPr lang="en-US" dirty="0"/>
              <a:t>.</a:t>
            </a:r>
          </a:p>
          <a:p>
            <a:r>
              <a:rPr lang="en-US" dirty="0"/>
              <a:t>.</a:t>
            </a:r>
          </a:p>
          <a:p>
            <a:r>
              <a:rPr lang="en-US" dirty="0"/>
              <a:t>.</a:t>
            </a:r>
          </a:p>
          <a:p>
            <a:r>
              <a:rPr lang="en-US" dirty="0"/>
              <a:t>.</a:t>
            </a:r>
          </a:p>
          <a:p>
            <a:r>
              <a:rPr lang="en-US" dirty="0"/>
              <a:t>.</a:t>
            </a:r>
          </a:p>
          <a:p>
            <a:r>
              <a:rPr lang="en-US" dirty="0"/>
              <a:t>.</a:t>
            </a:r>
          </a:p>
        </p:txBody>
      </p:sp>
      <p:cxnSp>
        <p:nvCxnSpPr>
          <p:cNvPr id="51" name="Straight Arrow Connector 50">
            <a:extLst>
              <a:ext uri="{FF2B5EF4-FFF2-40B4-BE49-F238E27FC236}">
                <a16:creationId xmlns:a16="http://schemas.microsoft.com/office/drawing/2014/main" id="{DE6CEC30-1AC1-774D-A2E3-D1F86DDA8087}"/>
              </a:ext>
            </a:extLst>
          </p:cNvPr>
          <p:cNvCxnSpPr>
            <a:stCxn id="25" idx="3"/>
          </p:cNvCxnSpPr>
          <p:nvPr/>
        </p:nvCxnSpPr>
        <p:spPr>
          <a:xfrm>
            <a:off x="10760868" y="1931622"/>
            <a:ext cx="237213" cy="90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93EABF6F-E596-714F-AC64-2E8478CF3759}"/>
              </a:ext>
            </a:extLst>
          </p:cNvPr>
          <p:cNvSpPr txBox="1"/>
          <p:nvPr/>
        </p:nvSpPr>
        <p:spPr>
          <a:xfrm>
            <a:off x="11059026" y="1755960"/>
            <a:ext cx="665567" cy="369332"/>
          </a:xfrm>
          <a:prstGeom prst="rect">
            <a:avLst/>
          </a:prstGeom>
          <a:noFill/>
        </p:spPr>
        <p:txBody>
          <a:bodyPr wrap="none" rtlCol="0">
            <a:spAutoFit/>
          </a:bodyPr>
          <a:lstStyle/>
          <a:p>
            <a:r>
              <a:rPr lang="en-US" dirty="0"/>
              <a:t>Error</a:t>
            </a:r>
          </a:p>
        </p:txBody>
      </p:sp>
      <p:cxnSp>
        <p:nvCxnSpPr>
          <p:cNvPr id="54" name="Elbow Connector 53">
            <a:extLst>
              <a:ext uri="{FF2B5EF4-FFF2-40B4-BE49-F238E27FC236}">
                <a16:creationId xmlns:a16="http://schemas.microsoft.com/office/drawing/2014/main" id="{30BF56BC-9E3B-4E4F-9490-1A009431815D}"/>
              </a:ext>
            </a:extLst>
          </p:cNvPr>
          <p:cNvCxnSpPr>
            <a:cxnSpLocks/>
            <a:stCxn id="52" idx="0"/>
            <a:endCxn id="8" idx="0"/>
          </p:cNvCxnSpPr>
          <p:nvPr/>
        </p:nvCxnSpPr>
        <p:spPr>
          <a:xfrm rot="16200000" flipH="1" flipV="1">
            <a:off x="6251049" y="-2610120"/>
            <a:ext cx="774681" cy="9506840"/>
          </a:xfrm>
          <a:prstGeom prst="bentConnector3">
            <a:avLst>
              <a:gd name="adj1" fmla="val -27976"/>
            </a:avLst>
          </a:prstGeom>
          <a:ln>
            <a:tailEnd type="triangle"/>
          </a:ln>
        </p:spPr>
        <p:style>
          <a:lnRef idx="1">
            <a:schemeClr val="accent1"/>
          </a:lnRef>
          <a:fillRef idx="0">
            <a:schemeClr val="accent1"/>
          </a:fillRef>
          <a:effectRef idx="0">
            <a:schemeClr val="accent1"/>
          </a:effectRef>
          <a:fontRef idx="minor">
            <a:schemeClr val="tx1"/>
          </a:fontRef>
        </p:style>
      </p:cxnSp>
      <p:sp>
        <p:nvSpPr>
          <p:cNvPr id="57" name="TextBox 56">
            <a:extLst>
              <a:ext uri="{FF2B5EF4-FFF2-40B4-BE49-F238E27FC236}">
                <a16:creationId xmlns:a16="http://schemas.microsoft.com/office/drawing/2014/main" id="{5F1009B3-E523-4640-B810-AD030F569C6A}"/>
              </a:ext>
            </a:extLst>
          </p:cNvPr>
          <p:cNvSpPr txBox="1"/>
          <p:nvPr/>
        </p:nvSpPr>
        <p:spPr>
          <a:xfrm>
            <a:off x="3328500" y="5540810"/>
            <a:ext cx="6923314" cy="1200329"/>
          </a:xfrm>
          <a:prstGeom prst="rect">
            <a:avLst/>
          </a:prstGeom>
          <a:noFill/>
        </p:spPr>
        <p:txBody>
          <a:bodyPr wrap="square" rtlCol="0">
            <a:spAutoFit/>
          </a:bodyPr>
          <a:lstStyle/>
          <a:p>
            <a:r>
              <a:rPr lang="en-US" dirty="0"/>
              <a:t>We iterate the G.D. algorithm until we get very low error values, practically the error value would not hit 0, but our final m and b values would give us the function that can predict most output values correctly.</a:t>
            </a:r>
          </a:p>
        </p:txBody>
      </p:sp>
      <p:sp>
        <p:nvSpPr>
          <p:cNvPr id="58" name="TextBox 57">
            <a:extLst>
              <a:ext uri="{FF2B5EF4-FFF2-40B4-BE49-F238E27FC236}">
                <a16:creationId xmlns:a16="http://schemas.microsoft.com/office/drawing/2014/main" id="{101E5A42-D1F5-3742-AA9A-62C766C53AA5}"/>
              </a:ext>
            </a:extLst>
          </p:cNvPr>
          <p:cNvSpPr txBox="1"/>
          <p:nvPr/>
        </p:nvSpPr>
        <p:spPr>
          <a:xfrm>
            <a:off x="2856511" y="2154174"/>
            <a:ext cx="1437579" cy="646331"/>
          </a:xfrm>
          <a:prstGeom prst="rect">
            <a:avLst/>
          </a:prstGeom>
          <a:noFill/>
        </p:spPr>
        <p:txBody>
          <a:bodyPr wrap="square" rtlCol="0">
            <a:spAutoFit/>
          </a:bodyPr>
          <a:lstStyle/>
          <a:p>
            <a:r>
              <a:rPr lang="en-US" sz="1200" dirty="0"/>
              <a:t>Start by assuming m=0 and b=0</a:t>
            </a:r>
          </a:p>
        </p:txBody>
      </p:sp>
      <p:sp>
        <p:nvSpPr>
          <p:cNvPr id="60" name="TextBox 59">
            <a:extLst>
              <a:ext uri="{FF2B5EF4-FFF2-40B4-BE49-F238E27FC236}">
                <a16:creationId xmlns:a16="http://schemas.microsoft.com/office/drawing/2014/main" id="{9EAAA53E-8CCE-8747-A6F4-44080B2CE119}"/>
              </a:ext>
            </a:extLst>
          </p:cNvPr>
          <p:cNvSpPr txBox="1"/>
          <p:nvPr/>
        </p:nvSpPr>
        <p:spPr>
          <a:xfrm>
            <a:off x="753474" y="3538962"/>
            <a:ext cx="2713239" cy="1477328"/>
          </a:xfrm>
          <a:prstGeom prst="rect">
            <a:avLst/>
          </a:prstGeom>
          <a:noFill/>
        </p:spPr>
        <p:txBody>
          <a:bodyPr wrap="square" rtlCol="0">
            <a:spAutoFit/>
          </a:bodyPr>
          <a:lstStyle/>
          <a:p>
            <a:r>
              <a:rPr lang="en-US" dirty="0"/>
              <a:t>(Learning rate defines how large of a step should we take per iteration for making the error minimum)</a:t>
            </a:r>
          </a:p>
        </p:txBody>
      </p:sp>
    </p:spTree>
    <p:extLst>
      <p:ext uri="{BB962C8B-B14F-4D97-AF65-F5344CB8AC3E}">
        <p14:creationId xmlns:p14="http://schemas.microsoft.com/office/powerpoint/2010/main" val="2304879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par>
                                <p:cTn id="15" presetID="2" presetClass="entr" presetSubtype="4" fill="hold" grpId="0" nodeType="with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additive="base">
                                        <p:cTn id="17" dur="500" fill="hold"/>
                                        <p:tgtEl>
                                          <p:spTgt spid="14"/>
                                        </p:tgtEl>
                                        <p:attrNameLst>
                                          <p:attrName>ppt_x</p:attrName>
                                        </p:attrNameLst>
                                      </p:cBhvr>
                                      <p:tavLst>
                                        <p:tav tm="0">
                                          <p:val>
                                            <p:strVal val="#ppt_x"/>
                                          </p:val>
                                        </p:tav>
                                        <p:tav tm="100000">
                                          <p:val>
                                            <p:strVal val="#ppt_x"/>
                                          </p:val>
                                        </p:tav>
                                      </p:tavLst>
                                    </p:anim>
                                    <p:anim calcmode="lin" valueType="num">
                                      <p:cBhvr additive="base">
                                        <p:cTn id="18" dur="500" fill="hold"/>
                                        <p:tgtEl>
                                          <p:spTgt spid="14"/>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 calcmode="lin" valueType="num">
                                      <p:cBhvr additive="base">
                                        <p:cTn id="21" dur="500" fill="hold"/>
                                        <p:tgtEl>
                                          <p:spTgt spid="24"/>
                                        </p:tgtEl>
                                        <p:attrNameLst>
                                          <p:attrName>ppt_x</p:attrName>
                                        </p:attrNameLst>
                                      </p:cBhvr>
                                      <p:tavLst>
                                        <p:tav tm="0">
                                          <p:val>
                                            <p:strVal val="#ppt_x"/>
                                          </p:val>
                                        </p:tav>
                                        <p:tav tm="100000">
                                          <p:val>
                                            <p:strVal val="#ppt_x"/>
                                          </p:val>
                                        </p:tav>
                                      </p:tavLst>
                                    </p:anim>
                                    <p:anim calcmode="lin" valueType="num">
                                      <p:cBhvr additive="base">
                                        <p:cTn id="22"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ppt_x"/>
                                          </p:val>
                                        </p:tav>
                                        <p:tav tm="100000">
                                          <p:val>
                                            <p:strVal val="#ppt_x"/>
                                          </p:val>
                                        </p:tav>
                                      </p:tavLst>
                                    </p:anim>
                                    <p:anim calcmode="lin" valueType="num">
                                      <p:cBhvr additive="base">
                                        <p:cTn id="28" dur="500" fill="hold"/>
                                        <p:tgtEl>
                                          <p:spTgt spid="6"/>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ppt_x"/>
                                          </p:val>
                                        </p:tav>
                                        <p:tav tm="100000">
                                          <p:val>
                                            <p:strVal val="#ppt_x"/>
                                          </p:val>
                                        </p:tav>
                                      </p:tavLst>
                                    </p:anim>
                                    <p:anim calcmode="lin" valueType="num">
                                      <p:cBhvr additive="base">
                                        <p:cTn id="32" dur="500" fill="hold"/>
                                        <p:tgtEl>
                                          <p:spTgt spid="8"/>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ppt_x"/>
                                          </p:val>
                                        </p:tav>
                                        <p:tav tm="100000">
                                          <p:val>
                                            <p:strVal val="#ppt_x"/>
                                          </p:val>
                                        </p:tav>
                                      </p:tavLst>
                                    </p:anim>
                                    <p:anim calcmode="lin" valueType="num">
                                      <p:cBhvr additive="base">
                                        <p:cTn id="36" dur="500" fill="hold"/>
                                        <p:tgtEl>
                                          <p:spTgt spid="10"/>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additive="base">
                                        <p:cTn id="39" dur="500" fill="hold"/>
                                        <p:tgtEl>
                                          <p:spTgt spid="11"/>
                                        </p:tgtEl>
                                        <p:attrNameLst>
                                          <p:attrName>ppt_x</p:attrName>
                                        </p:attrNameLst>
                                      </p:cBhvr>
                                      <p:tavLst>
                                        <p:tav tm="0">
                                          <p:val>
                                            <p:strVal val="#ppt_x"/>
                                          </p:val>
                                        </p:tav>
                                        <p:tav tm="100000">
                                          <p:val>
                                            <p:strVal val="#ppt_x"/>
                                          </p:val>
                                        </p:tav>
                                      </p:tavLst>
                                    </p:anim>
                                    <p:anim calcmode="lin" valueType="num">
                                      <p:cBhvr additive="base">
                                        <p:cTn id="40" dur="500" fill="hold"/>
                                        <p:tgtEl>
                                          <p:spTgt spid="11"/>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60"/>
                                        </p:tgtEl>
                                        <p:attrNameLst>
                                          <p:attrName>style.visibility</p:attrName>
                                        </p:attrNameLst>
                                      </p:cBhvr>
                                      <p:to>
                                        <p:strVal val="visible"/>
                                      </p:to>
                                    </p:set>
                                    <p:anim calcmode="lin" valueType="num">
                                      <p:cBhvr additive="base">
                                        <p:cTn id="43" dur="500" fill="hold"/>
                                        <p:tgtEl>
                                          <p:spTgt spid="60"/>
                                        </p:tgtEl>
                                        <p:attrNameLst>
                                          <p:attrName>ppt_x</p:attrName>
                                        </p:attrNameLst>
                                      </p:cBhvr>
                                      <p:tavLst>
                                        <p:tav tm="0">
                                          <p:val>
                                            <p:strVal val="#ppt_x"/>
                                          </p:val>
                                        </p:tav>
                                        <p:tav tm="100000">
                                          <p:val>
                                            <p:strVal val="#ppt_x"/>
                                          </p:val>
                                        </p:tav>
                                      </p:tavLst>
                                    </p:anim>
                                    <p:anim calcmode="lin" valueType="num">
                                      <p:cBhvr additive="base">
                                        <p:cTn id="44" dur="500" fill="hold"/>
                                        <p:tgtEl>
                                          <p:spTgt spid="60"/>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58"/>
                                        </p:tgtEl>
                                        <p:attrNameLst>
                                          <p:attrName>style.visibility</p:attrName>
                                        </p:attrNameLst>
                                      </p:cBhvr>
                                      <p:to>
                                        <p:strVal val="visible"/>
                                      </p:to>
                                    </p:set>
                                    <p:anim calcmode="lin" valueType="num">
                                      <p:cBhvr additive="base">
                                        <p:cTn id="49" dur="500" fill="hold"/>
                                        <p:tgtEl>
                                          <p:spTgt spid="58"/>
                                        </p:tgtEl>
                                        <p:attrNameLst>
                                          <p:attrName>ppt_x</p:attrName>
                                        </p:attrNameLst>
                                      </p:cBhvr>
                                      <p:tavLst>
                                        <p:tav tm="0">
                                          <p:val>
                                            <p:strVal val="#ppt_x"/>
                                          </p:val>
                                        </p:tav>
                                        <p:tav tm="100000">
                                          <p:val>
                                            <p:strVal val="#ppt_x"/>
                                          </p:val>
                                        </p:tav>
                                      </p:tavLst>
                                    </p:anim>
                                    <p:anim calcmode="lin" valueType="num">
                                      <p:cBhvr additive="base">
                                        <p:cTn id="50" dur="500" fill="hold"/>
                                        <p:tgtEl>
                                          <p:spTgt spid="58"/>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additive="base">
                                        <p:cTn id="55" dur="500" fill="hold"/>
                                        <p:tgtEl>
                                          <p:spTgt spid="16"/>
                                        </p:tgtEl>
                                        <p:attrNameLst>
                                          <p:attrName>ppt_x</p:attrName>
                                        </p:attrNameLst>
                                      </p:cBhvr>
                                      <p:tavLst>
                                        <p:tav tm="0">
                                          <p:val>
                                            <p:strVal val="#ppt_x"/>
                                          </p:val>
                                        </p:tav>
                                        <p:tav tm="100000">
                                          <p:val>
                                            <p:strVal val="#ppt_x"/>
                                          </p:val>
                                        </p:tav>
                                      </p:tavLst>
                                    </p:anim>
                                    <p:anim calcmode="lin" valueType="num">
                                      <p:cBhvr additive="base">
                                        <p:cTn id="56" dur="500" fill="hold"/>
                                        <p:tgtEl>
                                          <p:spTgt spid="16"/>
                                        </p:tgtEl>
                                        <p:attrNameLst>
                                          <p:attrName>ppt_y</p:attrName>
                                        </p:attrNameLst>
                                      </p:cBhvr>
                                      <p:tavLst>
                                        <p:tav tm="0">
                                          <p:val>
                                            <p:strVal val="1+#ppt_h/2"/>
                                          </p:val>
                                        </p:tav>
                                        <p:tav tm="100000">
                                          <p:val>
                                            <p:strVal val="#ppt_y"/>
                                          </p:val>
                                        </p:tav>
                                      </p:tavLst>
                                    </p:anim>
                                  </p:childTnLst>
                                </p:cTn>
                              </p:par>
                              <p:par>
                                <p:cTn id="57" presetID="2" presetClass="entr" presetSubtype="4" fill="hold" nodeType="withEffect">
                                  <p:stCondLst>
                                    <p:cond delay="0"/>
                                  </p:stCondLst>
                                  <p:childTnLst>
                                    <p:set>
                                      <p:cBhvr>
                                        <p:cTn id="58" dur="1" fill="hold">
                                          <p:stCondLst>
                                            <p:cond delay="0"/>
                                          </p:stCondLst>
                                        </p:cTn>
                                        <p:tgtEl>
                                          <p:spTgt spid="18"/>
                                        </p:tgtEl>
                                        <p:attrNameLst>
                                          <p:attrName>style.visibility</p:attrName>
                                        </p:attrNameLst>
                                      </p:cBhvr>
                                      <p:to>
                                        <p:strVal val="visible"/>
                                      </p:to>
                                    </p:set>
                                    <p:anim calcmode="lin" valueType="num">
                                      <p:cBhvr additive="base">
                                        <p:cTn id="59" dur="500" fill="hold"/>
                                        <p:tgtEl>
                                          <p:spTgt spid="18"/>
                                        </p:tgtEl>
                                        <p:attrNameLst>
                                          <p:attrName>ppt_x</p:attrName>
                                        </p:attrNameLst>
                                      </p:cBhvr>
                                      <p:tavLst>
                                        <p:tav tm="0">
                                          <p:val>
                                            <p:strVal val="#ppt_x"/>
                                          </p:val>
                                        </p:tav>
                                        <p:tav tm="100000">
                                          <p:val>
                                            <p:strVal val="#ppt_x"/>
                                          </p:val>
                                        </p:tav>
                                      </p:tavLst>
                                    </p:anim>
                                    <p:anim calcmode="lin" valueType="num">
                                      <p:cBhvr additive="base">
                                        <p:cTn id="60" dur="500" fill="hold"/>
                                        <p:tgtEl>
                                          <p:spTgt spid="18"/>
                                        </p:tgtEl>
                                        <p:attrNameLst>
                                          <p:attrName>ppt_y</p:attrName>
                                        </p:attrNameLst>
                                      </p:cBhvr>
                                      <p:tavLst>
                                        <p:tav tm="0">
                                          <p:val>
                                            <p:strVal val="1+#ppt_h/2"/>
                                          </p:val>
                                        </p:tav>
                                        <p:tav tm="100000">
                                          <p:val>
                                            <p:strVal val="#ppt_y"/>
                                          </p:val>
                                        </p:tav>
                                      </p:tavLst>
                                    </p:anim>
                                  </p:childTnLst>
                                </p:cTn>
                              </p:par>
                              <p:par>
                                <p:cTn id="61" presetID="2" presetClass="entr" presetSubtype="4" fill="hold" nodeType="with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500" fill="hold"/>
                                        <p:tgtEl>
                                          <p:spTgt spid="21"/>
                                        </p:tgtEl>
                                        <p:attrNameLst>
                                          <p:attrName>ppt_x</p:attrName>
                                        </p:attrNameLst>
                                      </p:cBhvr>
                                      <p:tavLst>
                                        <p:tav tm="0">
                                          <p:val>
                                            <p:strVal val="#ppt_x"/>
                                          </p:val>
                                        </p:tav>
                                        <p:tav tm="100000">
                                          <p:val>
                                            <p:strVal val="#ppt_x"/>
                                          </p:val>
                                        </p:tav>
                                      </p:tavLst>
                                    </p:anim>
                                    <p:anim calcmode="lin" valueType="num">
                                      <p:cBhvr additive="base">
                                        <p:cTn id="64" dur="500" fill="hold"/>
                                        <p:tgtEl>
                                          <p:spTgt spid="21"/>
                                        </p:tgtEl>
                                        <p:attrNameLst>
                                          <p:attrName>ppt_y</p:attrName>
                                        </p:attrNameLst>
                                      </p:cBhvr>
                                      <p:tavLst>
                                        <p:tav tm="0">
                                          <p:val>
                                            <p:strVal val="1+#ppt_h/2"/>
                                          </p:val>
                                        </p:tav>
                                        <p:tav tm="100000">
                                          <p:val>
                                            <p:strVal val="#ppt_y"/>
                                          </p:val>
                                        </p:tav>
                                      </p:tavLst>
                                    </p:anim>
                                  </p:childTnLst>
                                </p:cTn>
                              </p:par>
                              <p:par>
                                <p:cTn id="65" presetID="2" presetClass="entr" presetSubtype="4" fill="hold"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ppt_x"/>
                                          </p:val>
                                        </p:tav>
                                        <p:tav tm="100000">
                                          <p:val>
                                            <p:strVal val="#ppt_x"/>
                                          </p:val>
                                        </p:tav>
                                      </p:tavLst>
                                    </p:anim>
                                    <p:anim calcmode="lin" valueType="num">
                                      <p:cBhvr additive="base">
                                        <p:cTn id="68" dur="500" fill="hold"/>
                                        <p:tgtEl>
                                          <p:spTgt spid="23"/>
                                        </p:tgtEl>
                                        <p:attrNameLst>
                                          <p:attrName>ppt_y</p:attrName>
                                        </p:attrNameLst>
                                      </p:cBhvr>
                                      <p:tavLst>
                                        <p:tav tm="0">
                                          <p:val>
                                            <p:strVal val="1+#ppt_h/2"/>
                                          </p:val>
                                        </p:tav>
                                        <p:tav tm="100000">
                                          <p:val>
                                            <p:strVal val="#ppt_y"/>
                                          </p:val>
                                        </p:tav>
                                      </p:tavLst>
                                    </p:anim>
                                  </p:childTnLst>
                                </p:cTn>
                              </p:par>
                              <p:par>
                                <p:cTn id="69" presetID="2" presetClass="entr" presetSubtype="4" fill="hold" grpId="0" nodeType="withEffect">
                                  <p:stCondLst>
                                    <p:cond delay="0"/>
                                  </p:stCondLst>
                                  <p:childTnLst>
                                    <p:set>
                                      <p:cBhvr>
                                        <p:cTn id="70" dur="1" fill="hold">
                                          <p:stCondLst>
                                            <p:cond delay="0"/>
                                          </p:stCondLst>
                                        </p:cTn>
                                        <p:tgtEl>
                                          <p:spTgt spid="25"/>
                                        </p:tgtEl>
                                        <p:attrNameLst>
                                          <p:attrName>style.visibility</p:attrName>
                                        </p:attrNameLst>
                                      </p:cBhvr>
                                      <p:to>
                                        <p:strVal val="visible"/>
                                      </p:to>
                                    </p:set>
                                    <p:anim calcmode="lin" valueType="num">
                                      <p:cBhvr additive="base">
                                        <p:cTn id="71" dur="500" fill="hold"/>
                                        <p:tgtEl>
                                          <p:spTgt spid="25"/>
                                        </p:tgtEl>
                                        <p:attrNameLst>
                                          <p:attrName>ppt_x</p:attrName>
                                        </p:attrNameLst>
                                      </p:cBhvr>
                                      <p:tavLst>
                                        <p:tav tm="0">
                                          <p:val>
                                            <p:strVal val="#ppt_x"/>
                                          </p:val>
                                        </p:tav>
                                        <p:tav tm="100000">
                                          <p:val>
                                            <p:strVal val="#ppt_x"/>
                                          </p:val>
                                        </p:tav>
                                      </p:tavLst>
                                    </p:anim>
                                    <p:anim calcmode="lin" valueType="num">
                                      <p:cBhvr additive="base">
                                        <p:cTn id="72" dur="500" fill="hold"/>
                                        <p:tgtEl>
                                          <p:spTgt spid="25"/>
                                        </p:tgtEl>
                                        <p:attrNameLst>
                                          <p:attrName>ppt_y</p:attrName>
                                        </p:attrNameLst>
                                      </p:cBhvr>
                                      <p:tavLst>
                                        <p:tav tm="0">
                                          <p:val>
                                            <p:strVal val="1+#ppt_h/2"/>
                                          </p:val>
                                        </p:tav>
                                        <p:tav tm="100000">
                                          <p:val>
                                            <p:strVal val="#ppt_y"/>
                                          </p:val>
                                        </p:tav>
                                      </p:tavLst>
                                    </p:anim>
                                  </p:childTnLst>
                                </p:cTn>
                              </p:par>
                              <p:par>
                                <p:cTn id="73" presetID="2" presetClass="entr" presetSubtype="4" fill="hold" grpId="0" nodeType="withEffect">
                                  <p:stCondLst>
                                    <p:cond delay="0"/>
                                  </p:stCondLst>
                                  <p:childTnLst>
                                    <p:set>
                                      <p:cBhvr>
                                        <p:cTn id="74" dur="1" fill="hold">
                                          <p:stCondLst>
                                            <p:cond delay="0"/>
                                          </p:stCondLst>
                                        </p:cTn>
                                        <p:tgtEl>
                                          <p:spTgt spid="26"/>
                                        </p:tgtEl>
                                        <p:attrNameLst>
                                          <p:attrName>style.visibility</p:attrName>
                                        </p:attrNameLst>
                                      </p:cBhvr>
                                      <p:to>
                                        <p:strVal val="visible"/>
                                      </p:to>
                                    </p:set>
                                    <p:anim calcmode="lin" valueType="num">
                                      <p:cBhvr additive="base">
                                        <p:cTn id="75" dur="500" fill="hold"/>
                                        <p:tgtEl>
                                          <p:spTgt spid="26"/>
                                        </p:tgtEl>
                                        <p:attrNameLst>
                                          <p:attrName>ppt_x</p:attrName>
                                        </p:attrNameLst>
                                      </p:cBhvr>
                                      <p:tavLst>
                                        <p:tav tm="0">
                                          <p:val>
                                            <p:strVal val="#ppt_x"/>
                                          </p:val>
                                        </p:tav>
                                        <p:tav tm="100000">
                                          <p:val>
                                            <p:strVal val="#ppt_x"/>
                                          </p:val>
                                        </p:tav>
                                      </p:tavLst>
                                    </p:anim>
                                    <p:anim calcmode="lin" valueType="num">
                                      <p:cBhvr additive="base">
                                        <p:cTn id="76" dur="500" fill="hold"/>
                                        <p:tgtEl>
                                          <p:spTgt spid="26"/>
                                        </p:tgtEl>
                                        <p:attrNameLst>
                                          <p:attrName>ppt_y</p:attrName>
                                        </p:attrNameLst>
                                      </p:cBhvr>
                                      <p:tavLst>
                                        <p:tav tm="0">
                                          <p:val>
                                            <p:strVal val="1+#ppt_h/2"/>
                                          </p:val>
                                        </p:tav>
                                        <p:tav tm="100000">
                                          <p:val>
                                            <p:strVal val="#ppt_y"/>
                                          </p:val>
                                        </p:tav>
                                      </p:tavLst>
                                    </p:anim>
                                  </p:childTnLst>
                                </p:cTn>
                              </p:par>
                              <p:par>
                                <p:cTn id="77" presetID="2" presetClass="entr" presetSubtype="4" fill="hold" grpId="0" nodeType="withEffect">
                                  <p:stCondLst>
                                    <p:cond delay="0"/>
                                  </p:stCondLst>
                                  <p:childTnLst>
                                    <p:set>
                                      <p:cBhvr>
                                        <p:cTn id="78" dur="1" fill="hold">
                                          <p:stCondLst>
                                            <p:cond delay="0"/>
                                          </p:stCondLst>
                                        </p:cTn>
                                        <p:tgtEl>
                                          <p:spTgt spid="27"/>
                                        </p:tgtEl>
                                        <p:attrNameLst>
                                          <p:attrName>style.visibility</p:attrName>
                                        </p:attrNameLst>
                                      </p:cBhvr>
                                      <p:to>
                                        <p:strVal val="visible"/>
                                      </p:to>
                                    </p:set>
                                    <p:anim calcmode="lin" valueType="num">
                                      <p:cBhvr additive="base">
                                        <p:cTn id="79" dur="500" fill="hold"/>
                                        <p:tgtEl>
                                          <p:spTgt spid="27"/>
                                        </p:tgtEl>
                                        <p:attrNameLst>
                                          <p:attrName>ppt_x</p:attrName>
                                        </p:attrNameLst>
                                      </p:cBhvr>
                                      <p:tavLst>
                                        <p:tav tm="0">
                                          <p:val>
                                            <p:strVal val="#ppt_x"/>
                                          </p:val>
                                        </p:tav>
                                        <p:tav tm="100000">
                                          <p:val>
                                            <p:strVal val="#ppt_x"/>
                                          </p:val>
                                        </p:tav>
                                      </p:tavLst>
                                    </p:anim>
                                    <p:anim calcmode="lin" valueType="num">
                                      <p:cBhvr additive="base">
                                        <p:cTn id="80" dur="500" fill="hold"/>
                                        <p:tgtEl>
                                          <p:spTgt spid="27"/>
                                        </p:tgtEl>
                                        <p:attrNameLst>
                                          <p:attrName>ppt_y</p:attrName>
                                        </p:attrNameLst>
                                      </p:cBhvr>
                                      <p:tavLst>
                                        <p:tav tm="0">
                                          <p:val>
                                            <p:strVal val="1+#ppt_h/2"/>
                                          </p:val>
                                        </p:tav>
                                        <p:tav tm="100000">
                                          <p:val>
                                            <p:strVal val="#ppt_y"/>
                                          </p:val>
                                        </p:tav>
                                      </p:tavLst>
                                    </p:anim>
                                  </p:childTnLst>
                                </p:cTn>
                              </p:par>
                              <p:par>
                                <p:cTn id="81" presetID="2" presetClass="entr" presetSubtype="4" fill="hold" grpId="0" nodeType="withEffect">
                                  <p:stCondLst>
                                    <p:cond delay="0"/>
                                  </p:stCondLst>
                                  <p:childTnLst>
                                    <p:set>
                                      <p:cBhvr>
                                        <p:cTn id="82" dur="1" fill="hold">
                                          <p:stCondLst>
                                            <p:cond delay="0"/>
                                          </p:stCondLst>
                                        </p:cTn>
                                        <p:tgtEl>
                                          <p:spTgt spid="28"/>
                                        </p:tgtEl>
                                        <p:attrNameLst>
                                          <p:attrName>style.visibility</p:attrName>
                                        </p:attrNameLst>
                                      </p:cBhvr>
                                      <p:to>
                                        <p:strVal val="visible"/>
                                      </p:to>
                                    </p:set>
                                    <p:anim calcmode="lin" valueType="num">
                                      <p:cBhvr additive="base">
                                        <p:cTn id="83" dur="500" fill="hold"/>
                                        <p:tgtEl>
                                          <p:spTgt spid="28"/>
                                        </p:tgtEl>
                                        <p:attrNameLst>
                                          <p:attrName>ppt_x</p:attrName>
                                        </p:attrNameLst>
                                      </p:cBhvr>
                                      <p:tavLst>
                                        <p:tav tm="0">
                                          <p:val>
                                            <p:strVal val="#ppt_x"/>
                                          </p:val>
                                        </p:tav>
                                        <p:tav tm="100000">
                                          <p:val>
                                            <p:strVal val="#ppt_x"/>
                                          </p:val>
                                        </p:tav>
                                      </p:tavLst>
                                    </p:anim>
                                    <p:anim calcmode="lin" valueType="num">
                                      <p:cBhvr additive="base">
                                        <p:cTn id="84" dur="500" fill="hold"/>
                                        <p:tgtEl>
                                          <p:spTgt spid="28"/>
                                        </p:tgtEl>
                                        <p:attrNameLst>
                                          <p:attrName>ppt_y</p:attrName>
                                        </p:attrNameLst>
                                      </p:cBhvr>
                                      <p:tavLst>
                                        <p:tav tm="0">
                                          <p:val>
                                            <p:strVal val="1+#ppt_h/2"/>
                                          </p:val>
                                        </p:tav>
                                        <p:tav tm="100000">
                                          <p:val>
                                            <p:strVal val="#ppt_y"/>
                                          </p:val>
                                        </p:tav>
                                      </p:tavLst>
                                    </p:anim>
                                  </p:childTnLst>
                                </p:cTn>
                              </p:par>
                              <p:par>
                                <p:cTn id="85" presetID="2" presetClass="entr" presetSubtype="4" fill="hold" grpId="0" nodeType="withEffect">
                                  <p:stCondLst>
                                    <p:cond delay="0"/>
                                  </p:stCondLst>
                                  <p:childTnLst>
                                    <p:set>
                                      <p:cBhvr>
                                        <p:cTn id="86" dur="1" fill="hold">
                                          <p:stCondLst>
                                            <p:cond delay="0"/>
                                          </p:stCondLst>
                                        </p:cTn>
                                        <p:tgtEl>
                                          <p:spTgt spid="29"/>
                                        </p:tgtEl>
                                        <p:attrNameLst>
                                          <p:attrName>style.visibility</p:attrName>
                                        </p:attrNameLst>
                                      </p:cBhvr>
                                      <p:to>
                                        <p:strVal val="visible"/>
                                      </p:to>
                                    </p:set>
                                    <p:anim calcmode="lin" valueType="num">
                                      <p:cBhvr additive="base">
                                        <p:cTn id="87" dur="500" fill="hold"/>
                                        <p:tgtEl>
                                          <p:spTgt spid="29"/>
                                        </p:tgtEl>
                                        <p:attrNameLst>
                                          <p:attrName>ppt_x</p:attrName>
                                        </p:attrNameLst>
                                      </p:cBhvr>
                                      <p:tavLst>
                                        <p:tav tm="0">
                                          <p:val>
                                            <p:strVal val="#ppt_x"/>
                                          </p:val>
                                        </p:tav>
                                        <p:tav tm="100000">
                                          <p:val>
                                            <p:strVal val="#ppt_x"/>
                                          </p:val>
                                        </p:tav>
                                      </p:tavLst>
                                    </p:anim>
                                    <p:anim calcmode="lin" valueType="num">
                                      <p:cBhvr additive="base">
                                        <p:cTn id="88" dur="500" fill="hold"/>
                                        <p:tgtEl>
                                          <p:spTgt spid="29"/>
                                        </p:tgtEl>
                                        <p:attrNameLst>
                                          <p:attrName>ppt_y</p:attrName>
                                        </p:attrNameLst>
                                      </p:cBhvr>
                                      <p:tavLst>
                                        <p:tav tm="0">
                                          <p:val>
                                            <p:strVal val="1+#ppt_h/2"/>
                                          </p:val>
                                        </p:tav>
                                        <p:tav tm="100000">
                                          <p:val>
                                            <p:strVal val="#ppt_y"/>
                                          </p:val>
                                        </p:tav>
                                      </p:tavLst>
                                    </p:anim>
                                  </p:childTnLst>
                                </p:cTn>
                              </p:par>
                              <p:par>
                                <p:cTn id="89" presetID="2" presetClass="entr" presetSubtype="4" fill="hold" nodeType="withEffect">
                                  <p:stCondLst>
                                    <p:cond delay="0"/>
                                  </p:stCondLst>
                                  <p:childTnLst>
                                    <p:set>
                                      <p:cBhvr>
                                        <p:cTn id="90" dur="1" fill="hold">
                                          <p:stCondLst>
                                            <p:cond delay="0"/>
                                          </p:stCondLst>
                                        </p:cTn>
                                        <p:tgtEl>
                                          <p:spTgt spid="51"/>
                                        </p:tgtEl>
                                        <p:attrNameLst>
                                          <p:attrName>style.visibility</p:attrName>
                                        </p:attrNameLst>
                                      </p:cBhvr>
                                      <p:to>
                                        <p:strVal val="visible"/>
                                      </p:to>
                                    </p:set>
                                    <p:anim calcmode="lin" valueType="num">
                                      <p:cBhvr additive="base">
                                        <p:cTn id="91" dur="500" fill="hold"/>
                                        <p:tgtEl>
                                          <p:spTgt spid="51"/>
                                        </p:tgtEl>
                                        <p:attrNameLst>
                                          <p:attrName>ppt_x</p:attrName>
                                        </p:attrNameLst>
                                      </p:cBhvr>
                                      <p:tavLst>
                                        <p:tav tm="0">
                                          <p:val>
                                            <p:strVal val="#ppt_x"/>
                                          </p:val>
                                        </p:tav>
                                        <p:tav tm="100000">
                                          <p:val>
                                            <p:strVal val="#ppt_x"/>
                                          </p:val>
                                        </p:tav>
                                      </p:tavLst>
                                    </p:anim>
                                    <p:anim calcmode="lin" valueType="num">
                                      <p:cBhvr additive="base">
                                        <p:cTn id="92" dur="500" fill="hold"/>
                                        <p:tgtEl>
                                          <p:spTgt spid="51"/>
                                        </p:tgtEl>
                                        <p:attrNameLst>
                                          <p:attrName>ppt_y</p:attrName>
                                        </p:attrNameLst>
                                      </p:cBhvr>
                                      <p:tavLst>
                                        <p:tav tm="0">
                                          <p:val>
                                            <p:strVal val="1+#ppt_h/2"/>
                                          </p:val>
                                        </p:tav>
                                        <p:tav tm="100000">
                                          <p:val>
                                            <p:strVal val="#ppt_y"/>
                                          </p:val>
                                        </p:tav>
                                      </p:tavLst>
                                    </p:anim>
                                  </p:childTnLst>
                                </p:cTn>
                              </p:par>
                              <p:par>
                                <p:cTn id="93" presetID="2" presetClass="entr" presetSubtype="4" fill="hold" grpId="0" nodeType="withEffect">
                                  <p:stCondLst>
                                    <p:cond delay="0"/>
                                  </p:stCondLst>
                                  <p:childTnLst>
                                    <p:set>
                                      <p:cBhvr>
                                        <p:cTn id="94" dur="1" fill="hold">
                                          <p:stCondLst>
                                            <p:cond delay="0"/>
                                          </p:stCondLst>
                                        </p:cTn>
                                        <p:tgtEl>
                                          <p:spTgt spid="52"/>
                                        </p:tgtEl>
                                        <p:attrNameLst>
                                          <p:attrName>style.visibility</p:attrName>
                                        </p:attrNameLst>
                                      </p:cBhvr>
                                      <p:to>
                                        <p:strVal val="visible"/>
                                      </p:to>
                                    </p:set>
                                    <p:anim calcmode="lin" valueType="num">
                                      <p:cBhvr additive="base">
                                        <p:cTn id="95" dur="500" fill="hold"/>
                                        <p:tgtEl>
                                          <p:spTgt spid="52"/>
                                        </p:tgtEl>
                                        <p:attrNameLst>
                                          <p:attrName>ppt_x</p:attrName>
                                        </p:attrNameLst>
                                      </p:cBhvr>
                                      <p:tavLst>
                                        <p:tav tm="0">
                                          <p:val>
                                            <p:strVal val="#ppt_x"/>
                                          </p:val>
                                        </p:tav>
                                        <p:tav tm="100000">
                                          <p:val>
                                            <p:strVal val="#ppt_x"/>
                                          </p:val>
                                        </p:tav>
                                      </p:tavLst>
                                    </p:anim>
                                    <p:anim calcmode="lin" valueType="num">
                                      <p:cBhvr additive="base">
                                        <p:cTn id="96" dur="500" fill="hold"/>
                                        <p:tgtEl>
                                          <p:spTgt spid="52"/>
                                        </p:tgtEl>
                                        <p:attrNameLst>
                                          <p:attrName>ppt_y</p:attrName>
                                        </p:attrNameLst>
                                      </p:cBhvr>
                                      <p:tavLst>
                                        <p:tav tm="0">
                                          <p:val>
                                            <p:strVal val="1+#ppt_h/2"/>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2" presetClass="entr" presetSubtype="4" fill="hold" nodeType="clickEffect">
                                  <p:stCondLst>
                                    <p:cond delay="0"/>
                                  </p:stCondLst>
                                  <p:childTnLst>
                                    <p:set>
                                      <p:cBhvr>
                                        <p:cTn id="100" dur="1" fill="hold">
                                          <p:stCondLst>
                                            <p:cond delay="0"/>
                                          </p:stCondLst>
                                        </p:cTn>
                                        <p:tgtEl>
                                          <p:spTgt spid="54"/>
                                        </p:tgtEl>
                                        <p:attrNameLst>
                                          <p:attrName>style.visibility</p:attrName>
                                        </p:attrNameLst>
                                      </p:cBhvr>
                                      <p:to>
                                        <p:strVal val="visible"/>
                                      </p:to>
                                    </p:set>
                                    <p:anim calcmode="lin" valueType="num">
                                      <p:cBhvr additive="base">
                                        <p:cTn id="101" dur="500" fill="hold"/>
                                        <p:tgtEl>
                                          <p:spTgt spid="54"/>
                                        </p:tgtEl>
                                        <p:attrNameLst>
                                          <p:attrName>ppt_x</p:attrName>
                                        </p:attrNameLst>
                                      </p:cBhvr>
                                      <p:tavLst>
                                        <p:tav tm="0">
                                          <p:val>
                                            <p:strVal val="#ppt_x"/>
                                          </p:val>
                                        </p:tav>
                                        <p:tav tm="100000">
                                          <p:val>
                                            <p:strVal val="#ppt_x"/>
                                          </p:val>
                                        </p:tav>
                                      </p:tavLst>
                                    </p:anim>
                                    <p:anim calcmode="lin" valueType="num">
                                      <p:cBhvr additive="base">
                                        <p:cTn id="102"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par>
                    <p:cTn id="103" fill="hold">
                      <p:stCondLst>
                        <p:cond delay="indefinite"/>
                      </p:stCondLst>
                      <p:childTnLst>
                        <p:par>
                          <p:cTn id="104" fill="hold">
                            <p:stCondLst>
                              <p:cond delay="0"/>
                            </p:stCondLst>
                            <p:childTnLst>
                              <p:par>
                                <p:cTn id="105" presetID="2" presetClass="entr" presetSubtype="4" fill="hold" grpId="0" nodeType="clickEffect">
                                  <p:stCondLst>
                                    <p:cond delay="0"/>
                                  </p:stCondLst>
                                  <p:childTnLst>
                                    <p:set>
                                      <p:cBhvr>
                                        <p:cTn id="106" dur="1" fill="hold">
                                          <p:stCondLst>
                                            <p:cond delay="0"/>
                                          </p:stCondLst>
                                        </p:cTn>
                                        <p:tgtEl>
                                          <p:spTgt spid="57"/>
                                        </p:tgtEl>
                                        <p:attrNameLst>
                                          <p:attrName>style.visibility</p:attrName>
                                        </p:attrNameLst>
                                      </p:cBhvr>
                                      <p:to>
                                        <p:strVal val="visible"/>
                                      </p:to>
                                    </p:set>
                                    <p:anim calcmode="lin" valueType="num">
                                      <p:cBhvr additive="base">
                                        <p:cTn id="107" dur="500" fill="hold"/>
                                        <p:tgtEl>
                                          <p:spTgt spid="57"/>
                                        </p:tgtEl>
                                        <p:attrNameLst>
                                          <p:attrName>ppt_x</p:attrName>
                                        </p:attrNameLst>
                                      </p:cBhvr>
                                      <p:tavLst>
                                        <p:tav tm="0">
                                          <p:val>
                                            <p:strVal val="#ppt_x"/>
                                          </p:val>
                                        </p:tav>
                                        <p:tav tm="100000">
                                          <p:val>
                                            <p:strVal val="#ppt_x"/>
                                          </p:val>
                                        </p:tav>
                                      </p:tavLst>
                                    </p:anim>
                                    <p:anim calcmode="lin" valueType="num">
                                      <p:cBhvr additive="base">
                                        <p:cTn id="108"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8" grpId="0"/>
      <p:bldP spid="11" grpId="0"/>
      <p:bldP spid="12" grpId="0" animBg="1"/>
      <p:bldP spid="14" grpId="0" animBg="1"/>
      <p:bldP spid="24" grpId="0"/>
      <p:bldP spid="25" grpId="0"/>
      <p:bldP spid="26" grpId="0"/>
      <p:bldP spid="27" grpId="0"/>
      <p:bldP spid="28" grpId="0"/>
      <p:bldP spid="29" grpId="0"/>
      <p:bldP spid="52" grpId="0"/>
      <p:bldP spid="57" grpId="0"/>
      <p:bldP spid="58" grpId="0"/>
      <p:bldP spid="60" grpId="0"/>
    </p:bld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543</TotalTime>
  <Words>851</Words>
  <Application>Microsoft Macintosh PowerPoint</Application>
  <PresentationFormat>Widescreen</PresentationFormat>
  <Paragraphs>182</Paragraphs>
  <Slides>16</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Century Gothic</vt:lpstr>
      <vt:lpstr>Wingdings 3</vt:lpstr>
      <vt:lpstr>Wisp</vt:lpstr>
      <vt:lpstr>DFW Pythoneers Meetup </vt:lpstr>
      <vt:lpstr>About Me..</vt:lpstr>
      <vt:lpstr>What will we cover..</vt:lpstr>
      <vt:lpstr>What is Machine Learning?</vt:lpstr>
      <vt:lpstr>Simple pattern puzzle</vt:lpstr>
      <vt:lpstr>How do we make machine learning work ? [Linear Regression]</vt:lpstr>
      <vt:lpstr>Example</vt:lpstr>
      <vt:lpstr>PowerPoint Presentation</vt:lpstr>
      <vt:lpstr>Finally the Machine Learning Algorithm..</vt:lpstr>
      <vt:lpstr>Code Example 1</vt:lpstr>
      <vt:lpstr>Decision Trees</vt:lpstr>
      <vt:lpstr>Attributes and Classification</vt:lpstr>
      <vt:lpstr>Positive and Negative examples</vt:lpstr>
      <vt:lpstr>How to choose attribute for tree?</vt:lpstr>
      <vt:lpstr>How do we calculate it?</vt:lpstr>
      <vt:lpstr>Code Example 2 (predicting soccer match result)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DFW Pythoneers Meetup </dc:title>
  <dc:creator>Narang, Manik</dc:creator>
  <cp:lastModifiedBy>Narang, Manik</cp:lastModifiedBy>
  <cp:revision>42</cp:revision>
  <dcterms:created xsi:type="dcterms:W3CDTF">2018-09-28T17:41:16Z</dcterms:created>
  <dcterms:modified xsi:type="dcterms:W3CDTF">2018-10-04T22:15:24Z</dcterms:modified>
</cp:coreProperties>
</file>

<file path=docProps/thumbnail.jpeg>
</file>